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648" r:id="rId1"/>
  </p:sldMasterIdLst>
  <p:notesMasterIdLst>
    <p:notesMasterId r:id="rId15"/>
  </p:notesMasterIdLst>
  <p:handoutMasterIdLst>
    <p:handoutMasterId r:id="rId35"/>
  </p:handoutMasterIdLst>
  <p:sldIdLst>
    <p:sldId id="256" r:id="rId3"/>
    <p:sldId id="257" r:id="rId4"/>
    <p:sldId id="258" r:id="rId5"/>
    <p:sldId id="283" r:id="rId6"/>
    <p:sldId id="284" r:id="rId7"/>
    <p:sldId id="310" r:id="rId8"/>
    <p:sldId id="311" r:id="rId9"/>
    <p:sldId id="285" r:id="rId10"/>
    <p:sldId id="286" r:id="rId11"/>
    <p:sldId id="312" r:id="rId12"/>
    <p:sldId id="279" r:id="rId13"/>
    <p:sldId id="280" r:id="rId14"/>
    <p:sldId id="313" r:id="rId16"/>
    <p:sldId id="260" r:id="rId17"/>
    <p:sldId id="269" r:id="rId18"/>
    <p:sldId id="276" r:id="rId19"/>
    <p:sldId id="277" r:id="rId20"/>
    <p:sldId id="261" r:id="rId21"/>
    <p:sldId id="314" r:id="rId22"/>
    <p:sldId id="315" r:id="rId23"/>
    <p:sldId id="316" r:id="rId24"/>
    <p:sldId id="273" r:id="rId25"/>
    <p:sldId id="262" r:id="rId26"/>
    <p:sldId id="287" r:id="rId27"/>
    <p:sldId id="265" r:id="rId28"/>
    <p:sldId id="288" r:id="rId29"/>
    <p:sldId id="290" r:id="rId30"/>
    <p:sldId id="271" r:id="rId31"/>
    <p:sldId id="289" r:id="rId32"/>
    <p:sldId id="282" r:id="rId33"/>
    <p:sldId id="264" r:id="rId34"/>
  </p:sldIdLst>
  <p:sldSz cx="18288000" cy="10287000"/>
  <p:notesSz cx="6858000" cy="9144000"/>
  <p:embeddedFontLst>
    <p:embeddedFont>
      <p:font typeface="Corbel" panose="020B0503020204020204" pitchFamily="34" charset="0"/>
      <p:regular r:id="rId39"/>
    </p:embeddedFont>
    <p:embeddedFont>
      <p:font typeface="Wingdings 2" panose="05020102010507070707" pitchFamily="18" charset="2"/>
      <p:regular r:id="rId40"/>
    </p:embeddedFont>
    <p:embeddedFont>
      <p:font typeface="Calibri" panose="020F0502020204030204" pitchFamily="34" charset="0"/>
      <p:regular r:id="rId41"/>
    </p:embeddedFont>
    <p:embeddedFont>
      <p:font typeface="Open Sans Extra Bold" charset="0"/>
      <p:regular r:id="rId42"/>
    </p:embeddedFont>
    <p:embeddedFont>
      <p:font typeface="Open Sans Extra Bold"/>
      <p:regular r:id="rId43"/>
    </p:embeddedFont>
  </p:embeddedFontLst>
  <p:defaultTextStyle>
    <a:defPPr>
      <a:defRPr lang="en-US"/>
    </a:defPPr>
    <a:lvl1pPr marL="0" lvl="0"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1pPr>
    <a:lvl2pPr marL="457200" lvl="1"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2pPr>
    <a:lvl3pPr marL="914400" lvl="2"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3pPr>
    <a:lvl4pPr marL="1371600" lvl="3"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4pPr>
    <a:lvl5pPr marL="1828800" lvl="4"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5pPr>
    <a:lvl6pPr marL="2286000" lvl="5"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6pPr>
    <a:lvl7pPr marL="2743200" lvl="6"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7pPr>
    <a:lvl8pPr marL="3200400" lvl="7"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8pPr>
    <a:lvl9pPr marL="3657600" lvl="8" indent="0" algn="l" defTabSz="457200" rtl="0" eaLnBrk="0" fontAlgn="base" latinLnBrk="0" hangingPunct="0">
      <a:lnSpc>
        <a:spcPct val="100000"/>
      </a:lnSpc>
      <a:spcBef>
        <a:spcPct val="0"/>
      </a:spcBef>
      <a:spcAft>
        <a:spcPct val="0"/>
      </a:spcAft>
      <a:buNone/>
      <a:defRPr b="0" i="0" u="none" kern="1200" baseline="0">
        <a:solidFill>
          <a:schemeClr val="tx1"/>
        </a:solidFill>
        <a:latin typeface="Corbel" panose="020B0503020204020204" pitchFamily="34" charset="0"/>
        <a:ea typeface="+mn-ea"/>
        <a:cs typeface="+mn-cs"/>
      </a:defRPr>
    </a:lvl9pPr>
  </p:defaultTextStyle>
  <p:extLst>
    <p:ext uri="{EFAFB233-063F-42B5-8137-9DF3F51BA10A}">
      <p15:sldGuideLst xmlns:p15="http://schemas.microsoft.com/office/powerpoint/2012/main">
        <p15:guide id="1" orient="horz" pos="2147" userDrawn="1">
          <p15:clr>
            <a:srgbClr val="A4A3A4"/>
          </p15:clr>
        </p15:guide>
        <p15:guide id="2" pos="2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1503"/>
  </p:normalViewPr>
  <p:slideViewPr>
    <p:cSldViewPr showGuides="1">
      <p:cViewPr varScale="1">
        <p:scale>
          <a:sx n="50" d="100"/>
          <a:sy n="50" d="100"/>
        </p:scale>
        <p:origin x="946" y="62"/>
      </p:cViewPr>
      <p:guideLst>
        <p:guide orient="horz" pos="2147"/>
        <p:guide pos="2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3" Type="http://schemas.openxmlformats.org/officeDocument/2006/relationships/font" Target="fonts/font5.fntdata"/><Relationship Id="rId42" Type="http://schemas.openxmlformats.org/officeDocument/2006/relationships/font" Target="fonts/font4.fntdata"/><Relationship Id="rId41" Type="http://schemas.openxmlformats.org/officeDocument/2006/relationships/font" Target="fonts/font3.fntdata"/><Relationship Id="rId40" Type="http://schemas.openxmlformats.org/officeDocument/2006/relationships/font" Target="fonts/font2.fntdata"/><Relationship Id="rId4" Type="http://schemas.openxmlformats.org/officeDocument/2006/relationships/slide" Target="slides/slide2.xml"/><Relationship Id="rId39" Type="http://schemas.openxmlformats.org/officeDocument/2006/relationships/font" Target="fonts/font1.fntdata"/><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handoutMaster" Target="handoutMasters/handoutMaster1.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image" Target="../media/image1.png"/></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marL="0" marR="0" lvl="0" indent="0" algn="r" defTabSz="457200" rtl="0" eaLnBrk="1" fontAlgn="auto" latinLnBrk="0" hangingPunct="1">
              <a:lnSpc>
                <a:spcPct val="100000"/>
              </a:lnSpc>
              <a:spcBef>
                <a:spcPts val="0"/>
              </a:spcBef>
              <a:spcAft>
                <a:spcPts val="0"/>
              </a:spcAft>
              <a:buClrTx/>
              <a:buSzTx/>
              <a:buFontTx/>
              <a:buNone/>
              <a:defRPr/>
            </a:pPr>
            <a:fld id="{1618E9A2-245B-4FE9-A099-FE127D74026B}" type="datetimeFigureOut">
              <a:rPr kumimoji="0" lang="en-IN" sz="1200" b="0" i="0" u="none" strike="noStrike" kern="1200" cap="none" spc="0" normalizeH="0" baseline="0" noProof="0">
                <a:ln>
                  <a:noFill/>
                </a:ln>
                <a:solidFill>
                  <a:schemeClr val="tx1"/>
                </a:solidFill>
                <a:effectLst/>
                <a:uLnTx/>
                <a:uFillTx/>
                <a:latin typeface="+mn-lt"/>
                <a:ea typeface="+mn-ea"/>
                <a:cs typeface="+mn-cs"/>
              </a:rPr>
            </a:fld>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4" name="Footer Placeholder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5" name="Slide Number Placeholder 4"/>
          <p:cNvSpPr>
            <a:spLocks noGrp="1"/>
          </p:cNvSpPr>
          <p:nvPr>
            <p:ph type="sldNum" sz="quarter" idx="3"/>
          </p:nvPr>
        </p:nvSpPr>
        <p:spPr>
          <a:xfrm>
            <a:off x="3884613" y="8685213"/>
            <a:ext cx="2971800" cy="458788"/>
          </a:xfrm>
          <a:prstGeom prst="rect">
            <a:avLst/>
          </a:prstGeom>
        </p:spPr>
        <p:txBody>
          <a:bodyPr vert="horz" lIns="91440" tIns="45720" rIns="91440" bIns="45720" rtlCol="0" anchor="b"/>
          <a:p>
            <a:pPr lvl="0" algn="r" eaLnBrk="1" hangingPunct="1">
              <a:buNone/>
            </a:pPr>
            <a:fld id="{9A0DB2DC-4C9A-4742-B13C-FB6460FD3503}" type="slidenum">
              <a:rPr lang="en-IN" altLang="x-none" sz="1200" dirty="0">
                <a:latin typeface="Calibri" panose="020F0502020204030204" pitchFamily="34" charset="0"/>
              </a:rPr>
            </a:fld>
            <a:endParaRPr lang="en-IN" altLang="x-none" sz="1200" dirty="0">
              <a:latin typeface="Calibri" panose="020F0502020204030204" pitchFamily="34" charset="0"/>
            </a:endParaRPr>
          </a:p>
        </p:txBody>
      </p:sp>
      <p:pic>
        <p:nvPicPr>
          <p:cNvPr id="6150" name="Picture 6"/>
          <p:cNvPicPr>
            <a:picLocks noChangeAspect="1"/>
          </p:cNvPicPr>
          <p:nvPr/>
        </p:nvPicPr>
        <p:blipFill>
          <a:blip r:embed="rId1"/>
          <a:stretch>
            <a:fillRect/>
          </a:stretch>
        </p:blipFill>
        <p:spPr>
          <a:xfrm>
            <a:off x="5791200" y="0"/>
            <a:ext cx="458788" cy="458788"/>
          </a:xfrm>
          <a:prstGeom prst="rect">
            <a:avLst/>
          </a:prstGeom>
          <a:noFill/>
          <a:ln w="9525">
            <a:noFill/>
          </a:ln>
        </p:spPr>
      </p:pic>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image" Target="../media/image1.png"/></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marL="0" marR="0" lvl="0" indent="0" algn="l" defTabSz="4572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marL="0" marR="0" lvl="0" indent="0" algn="r" defTabSz="457200" rtl="0" eaLnBrk="1" fontAlgn="auto" latinLnBrk="0" hangingPunct="1">
              <a:lnSpc>
                <a:spcPct val="100000"/>
              </a:lnSpc>
              <a:spcBef>
                <a:spcPts val="0"/>
              </a:spcBef>
              <a:spcAft>
                <a:spcPts val="0"/>
              </a:spcAft>
              <a:buClrTx/>
              <a:buSzTx/>
              <a:buFontTx/>
              <a:buNone/>
              <a:defRPr/>
            </a:pP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Click to edit Master text styles</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Second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Third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Fourth level</a:t>
            </a:r>
            <a:endParaRPr kumimoji="0" 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en-US" sz="1200" b="0" i="0" u="none" strike="noStrike" kern="1200" cap="none" spc="0" normalizeH="0" baseline="0" noProof="0">
                <a:ln>
                  <a:noFill/>
                </a:ln>
                <a:solidFill>
                  <a:schemeClr val="tx1"/>
                </a:solidFill>
                <a:effectLst/>
                <a:uLnTx/>
                <a:uFillTx/>
                <a:latin typeface="+mn-lt"/>
                <a:ea typeface="+mn-ea"/>
                <a:cs typeface="+mn-cs"/>
              </a:rPr>
              <a:t>Fifth level</a:t>
            </a:r>
            <a:endParaRPr kumimoji="0" lang="en-IN" sz="1200" b="0" i="0" u="none" strike="noStrike" kern="1200" cap="none" spc="0" normalizeH="0" baseline="0" noProof="0">
              <a:ln>
                <a:noFill/>
              </a:ln>
              <a:solidFill>
                <a:schemeClr val="tx1"/>
              </a:solidFill>
              <a:effectLst/>
              <a:uLnTx/>
              <a:uFillTx/>
              <a:latin typeface="+mn-lt"/>
              <a:ea typeface="+mn-ea"/>
              <a:cs typeface="+mn-cs"/>
            </a:endParaRPr>
          </a:p>
        </p:txBody>
      </p:sp>
      <p:sp>
        <p:nvSpPr>
          <p:cNvPr id="7" name="Slide Number Placeholder 6"/>
          <p:cNvSpPr>
            <a:spLocks noGrp="1"/>
          </p:cNvSpPr>
          <p:nvPr>
            <p:ph type="sldNum" sz="quarter" idx="5"/>
          </p:nvPr>
        </p:nvSpPr>
        <p:spPr>
          <a:xfrm>
            <a:off x="3884613" y="8685213"/>
            <a:ext cx="2971800" cy="458788"/>
          </a:xfrm>
          <a:prstGeom prst="rect">
            <a:avLst/>
          </a:prstGeom>
        </p:spPr>
        <p:txBody>
          <a:bodyPr vert="horz" lIns="91440" tIns="45720" rIns="91440" bIns="45720" rtlCol="0" anchor="b"/>
          <a:p>
            <a:pPr lvl="0" algn="r" eaLnBrk="1" hangingPunct="1">
              <a:buNone/>
            </a:pPr>
            <a:fld id="{9A0DB2DC-4C9A-4742-B13C-FB6460FD3503}" type="slidenum">
              <a:rPr lang="en-IN" altLang="x-none" sz="1200" dirty="0">
                <a:latin typeface="Calibri" panose="020F0502020204030204" pitchFamily="34" charset="0"/>
              </a:rPr>
            </a:fld>
            <a:endParaRPr lang="en-IN" altLang="x-none" sz="1200" dirty="0">
              <a:latin typeface="Calibri" panose="020F0502020204030204" pitchFamily="34" charset="0"/>
            </a:endParaRPr>
          </a:p>
        </p:txBody>
      </p:sp>
      <p:pic>
        <p:nvPicPr>
          <p:cNvPr id="5126" name="Picture 8"/>
          <p:cNvPicPr>
            <a:picLocks noChangeAspect="1"/>
          </p:cNvPicPr>
          <p:nvPr/>
        </p:nvPicPr>
        <p:blipFill>
          <a:blip r:embed="rId1"/>
          <a:stretch>
            <a:fillRect/>
          </a:stretch>
        </p:blipFill>
        <p:spPr>
          <a:xfrm>
            <a:off x="685800" y="-96837"/>
            <a:ext cx="555625" cy="555625"/>
          </a:xfrm>
          <a:prstGeom prst="rect">
            <a:avLst/>
          </a:prstGeom>
          <a:noFill/>
          <a:ln w="9525">
            <a:noFill/>
          </a:ln>
        </p:spPr>
      </p:pic>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Placeholder 1"/>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4578" name="Slide Image Placeholder 1"/>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headEnd type="none" w="med" len="med"/>
            <a:tailEnd type="none" w="med" len="med"/>
          </a:ln>
        </p:spPr>
      </p:sp>
      <p:sp>
        <p:nvSpPr>
          <p:cNvPr id="24579" name="Notes Placeholder 2"/>
          <p:cNvSpPr>
            <a:spLocks noGrp="1"/>
          </p:cNvSpPr>
          <p:nvPr>
            <p:ph type="body" idx="1"/>
          </p:nvPr>
        </p:nvSpPr>
        <p:spPr>
          <a:noFill/>
          <a:ln>
            <a:noFill/>
          </a:ln>
        </p:spPr>
        <p:txBody>
          <a:bodyPr wrap="square" lIns="91440" tIns="45720" rIns="91440" bIns="45720" anchor="t" anchorCtr="0"/>
          <a:p>
            <a:pPr lvl="0"/>
            <a:endParaRPr lang="en-I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6" name="Slide Image Placeholder 1"/>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headEnd type="none" w="med" len="med"/>
            <a:tailEnd type="none" w="med" len="med"/>
          </a:ln>
        </p:spPr>
      </p:sp>
      <p:sp>
        <p:nvSpPr>
          <p:cNvPr id="26627" name="Notes Placeholder 2"/>
          <p:cNvSpPr>
            <a:spLocks noGrp="1"/>
          </p:cNvSpPr>
          <p:nvPr>
            <p:ph type="body" idx="1"/>
          </p:nvPr>
        </p:nvSpPr>
        <p:spPr>
          <a:noFill/>
          <a:ln>
            <a:noFill/>
          </a:ln>
        </p:spPr>
        <p:txBody>
          <a:bodyPr wrap="square" lIns="91440" tIns="45720" rIns="91440" bIns="45720" anchor="t" anchorCtr="0"/>
          <a:p>
            <a:pPr lvl="0"/>
            <a:endParaRPr lang="en-IN" altLang="en-US"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sp>
        <p:nvSpPr>
          <p:cNvPr id="4" name="Rectangle 2"/>
          <p:cNvSpPr/>
          <p:nvPr/>
        </p:nvSpPr>
        <p:spPr>
          <a:xfrm>
            <a:off x="0" y="1143000"/>
            <a:ext cx="13712825" cy="800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3904913" y="1143000"/>
            <a:ext cx="4387850" cy="8001000"/>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p:cNvSpPr/>
          <p:nvPr/>
        </p:nvSpPr>
        <p:spPr>
          <a:xfrm>
            <a:off x="12577763" y="1163638"/>
            <a:ext cx="1135063" cy="1150938"/>
          </a:xfrm>
          <a:prstGeom prst="ellipse">
            <a:avLst/>
          </a:prstGeom>
          <a:blipFill>
            <a:blip r:embed="rId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2" name="Title 1"/>
          <p:cNvSpPr>
            <a:spLocks noGrp="1"/>
          </p:cNvSpPr>
          <p:nvPr>
            <p:ph type="ctrTitle"/>
          </p:nvPr>
        </p:nvSpPr>
        <p:spPr>
          <a:xfrm>
            <a:off x="1604772" y="1947672"/>
            <a:ext cx="10972800" cy="4882896"/>
          </a:xfrm>
        </p:spPr>
        <p:txBody>
          <a:bodyPr anchor="b"/>
          <a:lstStyle>
            <a:lvl1pPr algn="l">
              <a:defRPr sz="8850" spc="-15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650023" y="7005369"/>
            <a:ext cx="10972800" cy="1371600"/>
          </a:xfrm>
        </p:spPr>
        <p:txBody>
          <a:bodyPr anchor="t">
            <a:normAutofit/>
          </a:bodyPr>
          <a:lstStyle>
            <a:lvl1pPr marL="0" indent="0" algn="l">
              <a:buNone/>
              <a:defRPr sz="3300" cap="none" spc="0" baseline="0">
                <a:solidFill>
                  <a:schemeClr val="accent1">
                    <a:lumMod val="20000"/>
                    <a:lumOff val="80000"/>
                  </a:schemeClr>
                </a:solidFill>
              </a:defRPr>
            </a:lvl1pPr>
            <a:lvl2pPr marL="685800" indent="0" algn="ctr">
              <a:buNone/>
              <a:defRPr sz="3300"/>
            </a:lvl2pPr>
            <a:lvl3pPr marL="1371600" indent="0" algn="ctr">
              <a:buNone/>
              <a:defRPr sz="3300"/>
            </a:lvl3pPr>
            <a:lvl4pPr marL="2057400" indent="0" algn="ctr">
              <a:buNone/>
              <a:defRPr sz="3000"/>
            </a:lvl4pPr>
            <a:lvl5pPr marL="2743200" indent="0" algn="ctr">
              <a:buNone/>
              <a:defRPr sz="3000"/>
            </a:lvl5pPr>
            <a:lvl6pPr marL="3429000" indent="0" algn="ctr">
              <a:buNone/>
              <a:defRPr sz="3000"/>
            </a:lvl6pPr>
            <a:lvl7pPr marL="4114800" indent="0" algn="ctr">
              <a:buNone/>
              <a:defRPr sz="3000"/>
            </a:lvl7pPr>
            <a:lvl8pPr marL="4800600" indent="0" algn="ctr">
              <a:buNone/>
              <a:defRPr sz="3000"/>
            </a:lvl8pPr>
            <a:lvl9pPr marL="5486400" indent="0" algn="ctr">
              <a:buNone/>
              <a:defRPr sz="3000"/>
            </a:lvl9pPr>
          </a:lstStyle>
          <a:p>
            <a:r>
              <a:rPr lang="en-US"/>
              <a:t>Click to edit Master subtitle style</a:t>
            </a:r>
            <a:endParaRPr lang="en-US" dirty="0"/>
          </a:p>
        </p:txBody>
      </p:sp>
      <p:sp>
        <p:nvSpPr>
          <p:cNvPr id="11" name="Date Placeholder 3"/>
          <p:cNvSpPr>
            <a:spLocks noGrp="1"/>
          </p:cNvSpPr>
          <p:nvPr>
            <p:ph type="dt" sz="half" idx="2"/>
          </p:nvPr>
        </p:nvSpPr>
        <p:spPr>
          <a:xfrm>
            <a:off x="393700" y="9534525"/>
            <a:ext cx="4114800"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fld id="{B44E3B2A-FE12-417C-BFCC-67A53334A07C}"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2" name="Footer Placeholder 4"/>
          <p:cNvSpPr>
            <a:spLocks noGrp="1"/>
          </p:cNvSpPr>
          <p:nvPr>
            <p:ph type="ftr" sz="quarter" idx="3"/>
          </p:nvPr>
        </p:nvSpPr>
        <p:spPr>
          <a:xfrm>
            <a:off x="5803900" y="9534525"/>
            <a:ext cx="8867775"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13" name="Slide Number Placeholder 5"/>
          <p:cNvSpPr>
            <a:spLocks noGrp="1"/>
          </p:cNvSpPr>
          <p:nvPr>
            <p:ph type="sldNum" sz="quarter" idx="4"/>
          </p:nvPr>
        </p:nvSpPr>
        <p:spPr>
          <a:xfrm>
            <a:off x="15951200" y="9534525"/>
            <a:ext cx="2297113" cy="547688"/>
          </a:xfrm>
          <a:prstGeom prst="rect">
            <a:avLst/>
          </a:prstGeom>
        </p:spPr>
        <p:txBody>
          <a:bodyPr vert="horz" lIns="91440" tIns="45720" rIns="91440" bIns="45720" rtlCol="0" anchor="ctr"/>
          <a:p>
            <a:pPr algn="r" eaLnBrk="1" hangingPunct="1">
              <a:buNone/>
            </a:pPr>
            <a:fld id="{9A0DB2DC-4C9A-4742-B13C-FB6460FD3503}" type="slidenum">
              <a:rPr lang="en-US" dirty="0"/>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71500" y="1485900"/>
            <a:ext cx="4229100" cy="74295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801868" y="1303020"/>
            <a:ext cx="10972800" cy="7680960"/>
          </a:xfrm>
        </p:spPr>
        <p:txBody>
          <a:bodyPr vert="eaVert" anchor="t"/>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801868" y="1947672"/>
            <a:ext cx="10972800" cy="4882896"/>
          </a:xfrm>
        </p:spPr>
        <p:txBody>
          <a:bodyPr anchor="b"/>
          <a:lstStyle>
            <a:lvl1pPr>
              <a:defRPr sz="8850" b="0" spc="-15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29300" y="7008876"/>
            <a:ext cx="10972800" cy="1371600"/>
          </a:xfrm>
        </p:spPr>
        <p:txBody>
          <a:bodyPr anchor="t">
            <a:normAutofit/>
          </a:bodyPr>
          <a:lstStyle>
            <a:lvl1pPr marL="0" indent="0">
              <a:buNone/>
              <a:defRPr sz="3300" cap="none" spc="0" baseline="0">
                <a:solidFill>
                  <a:schemeClr val="tx1">
                    <a:lumMod val="65000"/>
                    <a:lumOff val="35000"/>
                  </a:schemeClr>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5" name="Footer Placeholder 4"/>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Slide Number Placeholder 5"/>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801868" y="1303020"/>
            <a:ext cx="5212080" cy="7680960"/>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11727180" y="1303020"/>
            <a:ext cx="5212080" cy="7680960"/>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5801868" y="1535379"/>
            <a:ext cx="5212080" cy="1211580"/>
          </a:xfrm>
        </p:spPr>
        <p:txBody>
          <a:bodyPr anchor="b">
            <a:normAutofit/>
          </a:bodyPr>
          <a:lstStyle>
            <a:lvl1pPr marL="0" indent="0">
              <a:spcBef>
                <a:spcPts val="0"/>
              </a:spcBef>
              <a:buNone/>
              <a:defRPr sz="3000" b="1">
                <a:solidFill>
                  <a:schemeClr val="tx1">
                    <a:lumMod val="65000"/>
                    <a:lumOff val="35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endParaRPr lang="en-US"/>
          </a:p>
        </p:txBody>
      </p:sp>
      <p:sp>
        <p:nvSpPr>
          <p:cNvPr id="4" name="Content Placeholder 3"/>
          <p:cNvSpPr>
            <a:spLocks noGrp="1"/>
          </p:cNvSpPr>
          <p:nvPr>
            <p:ph sz="half" idx="2"/>
          </p:nvPr>
        </p:nvSpPr>
        <p:spPr>
          <a:xfrm>
            <a:off x="5801868" y="2896404"/>
            <a:ext cx="5212080" cy="6035040"/>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11727695" y="1535380"/>
            <a:ext cx="5212080" cy="1219757"/>
          </a:xfrm>
        </p:spPr>
        <p:txBody>
          <a:bodyPr anchor="b">
            <a:normAutofit/>
          </a:bodyPr>
          <a:lstStyle>
            <a:lvl1pPr marL="0" indent="0">
              <a:spcBef>
                <a:spcPts val="0"/>
              </a:spcBef>
              <a:buNone/>
              <a:defRPr sz="3000" b="1">
                <a:solidFill>
                  <a:schemeClr val="tx1">
                    <a:lumMod val="65000"/>
                    <a:lumOff val="35000"/>
                  </a:schemeClr>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endParaRPr lang="en-US"/>
          </a:p>
        </p:txBody>
      </p:sp>
      <p:sp>
        <p:nvSpPr>
          <p:cNvPr id="6" name="Content Placeholder 5"/>
          <p:cNvSpPr>
            <a:spLocks noGrp="1"/>
          </p:cNvSpPr>
          <p:nvPr>
            <p:ph sz="quarter" idx="4"/>
          </p:nvPr>
        </p:nvSpPr>
        <p:spPr>
          <a:xfrm>
            <a:off x="11727695" y="2896404"/>
            <a:ext cx="5212080" cy="6035040"/>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2" name="Date Placeholder 1"/>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7" name="Footer Placeholder 6"/>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8" name="Slide Number Placeholder 7"/>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 name="Footer Placeholder 2"/>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4" name="Slide Number Placeholder 3"/>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Blank">
    <p:bg>
      <p:bgPr>
        <a:solidFill>
          <a:schemeClr val="bg1"/>
        </a:solidFill>
        <a:effectLst/>
      </p:bgPr>
    </p:bg>
    <p:spTree>
      <p:nvGrpSpPr>
        <p:cNvPr id="1" name=""/>
        <p:cNvGrpSpPr/>
        <p:nvPr/>
      </p:nvGrpSpPr>
      <p:grpSpPr>
        <a:xfrm>
          <a:off x="0" y="0"/>
          <a:ext cx="0" cy="0"/>
          <a:chOff x="0" y="0"/>
          <a:chExt cx="0" cy="0"/>
        </a:xfrm>
      </p:grpSpPr>
      <p:pic>
        <p:nvPicPr>
          <p:cNvPr id="3074" name="Picture 8"/>
          <p:cNvPicPr>
            <a:picLocks noChangeAspect="1"/>
          </p:cNvPicPr>
          <p:nvPr userDrawn="1"/>
        </p:nvPicPr>
        <p:blipFill>
          <a:blip r:embed="rId2"/>
          <a:stretch>
            <a:fillRect/>
          </a:stretch>
        </p:blipFill>
        <p:spPr>
          <a:xfrm>
            <a:off x="16078200" y="204788"/>
            <a:ext cx="1322388" cy="1322387"/>
          </a:xfrm>
          <a:prstGeom prst="rect">
            <a:avLst/>
          </a:prstGeom>
          <a:noFill/>
          <a:ln w="9525">
            <a:noFill/>
          </a:ln>
        </p:spPr>
      </p:pic>
      <p:sp>
        <p:nvSpPr>
          <p:cNvPr id="9" name="Date Placeholder 4"/>
          <p:cNvSpPr>
            <a:spLocks noGrp="1"/>
          </p:cNvSpPr>
          <p:nvPr>
            <p:ph type="dt" sz="half" idx="2"/>
          </p:nvPr>
        </p:nvSpPr>
        <p:spPr>
          <a:xfrm>
            <a:off x="393700" y="9534525"/>
            <a:ext cx="4114800"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0" name="Footer Placeholder 5"/>
          <p:cNvSpPr>
            <a:spLocks noGrp="1"/>
          </p:cNvSpPr>
          <p:nvPr>
            <p:ph type="ftr" sz="quarter" idx="3"/>
          </p:nvPr>
        </p:nvSpPr>
        <p:spPr>
          <a:xfrm>
            <a:off x="5803900" y="9534525"/>
            <a:ext cx="8867775"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1" name="Slide Number Placeholder 6"/>
          <p:cNvSpPr>
            <a:spLocks noGrp="1"/>
          </p:cNvSpPr>
          <p:nvPr>
            <p:ph type="sldNum" sz="quarter" idx="4"/>
          </p:nvPr>
        </p:nvSpPr>
        <p:spPr>
          <a:xfrm>
            <a:off x="15951200" y="9534525"/>
            <a:ext cx="2297113" cy="547688"/>
          </a:xfrm>
          <a:prstGeom prst="rect">
            <a:avLst/>
          </a:prstGeom>
        </p:spPr>
        <p:txBody>
          <a:bodyPr vert="horz" lIns="91440" tIns="45720" rIns="91440" bIns="45720" rtlCol="0" anchor="ctr"/>
          <a:p>
            <a:pPr algn="r" eaLnBrk="1" hangingPunct="1">
              <a:buNone/>
            </a:pPr>
            <a:fld id="{9A0DB2DC-4C9A-4742-B13C-FB6460FD3503}"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84048" y="1714500"/>
            <a:ext cx="4251960" cy="3566160"/>
          </a:xfrm>
        </p:spPr>
        <p:txBody>
          <a:bodyPr anchor="b"/>
          <a:lstStyle>
            <a:lvl1pPr>
              <a:defRPr sz="4800" b="0" baseline="0"/>
            </a:lvl1pPr>
          </a:lstStyle>
          <a:p>
            <a:r>
              <a:rPr lang="en-US"/>
              <a:t>Click to edit Master title style</a:t>
            </a:r>
            <a:endParaRPr lang="en-US" dirty="0"/>
          </a:p>
        </p:txBody>
      </p:sp>
      <p:sp>
        <p:nvSpPr>
          <p:cNvPr id="3" name="Content Placeholder 2"/>
          <p:cNvSpPr>
            <a:spLocks noGrp="1"/>
          </p:cNvSpPr>
          <p:nvPr>
            <p:ph idx="1"/>
          </p:nvPr>
        </p:nvSpPr>
        <p:spPr>
          <a:xfrm>
            <a:off x="5801868" y="1303020"/>
            <a:ext cx="10972800" cy="7680960"/>
          </a:xfrm>
        </p:spPr>
        <p:txBody>
          <a:bodyPr/>
          <a:lstStyle>
            <a:lvl1pPr>
              <a:defRPr sz="30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384048" y="5241264"/>
            <a:ext cx="4251960" cy="3482985"/>
          </a:xfrm>
        </p:spPr>
        <p:txBody>
          <a:bodyPr anchor="t">
            <a:normAutofit/>
          </a:bodyPr>
          <a:lstStyle>
            <a:lvl1pPr marL="0" indent="0">
              <a:lnSpc>
                <a:spcPct val="100000"/>
              </a:lnSpc>
              <a:buNone/>
              <a:defRPr sz="210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endParaRPr lang="en-US"/>
          </a:p>
        </p:txBody>
      </p:sp>
      <p:sp>
        <p:nvSpPr>
          <p:cNvPr id="5" name="Date Placeholder 4"/>
          <p:cNvSpPr>
            <a:spLocks noGrp="1"/>
          </p:cNvSpPr>
          <p:nvPr>
            <p:ph type="dt" sz="half" idx="10"/>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Footer Placeholder 5"/>
          <p:cNvSpPr>
            <a:spLocks noGrp="1"/>
          </p:cNvSpPr>
          <p:nvPr>
            <p:ph type="ftr" sz="quarter" idx="11"/>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7" name="Slide Number Placeholder 6"/>
          <p:cNvSpPr>
            <a:spLocks noGrp="1"/>
          </p:cNvSpPr>
          <p:nvPr>
            <p:ph type="sldNum" sz="quarter" idx="12"/>
          </p:nvPr>
        </p:nvSpPr>
        <p:spPr/>
        <p:txBody>
          <a:bodyPr/>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4048" y="1714500"/>
            <a:ext cx="4251960" cy="3566160"/>
          </a:xfrm>
        </p:spPr>
        <p:txBody>
          <a:bodyPr anchor="b"/>
          <a:lstStyle>
            <a:lvl1pPr>
              <a:defRPr sz="4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355966" y="1151129"/>
            <a:ext cx="12172845" cy="7996428"/>
          </a:xfrm>
          <a:solidFill>
            <a:schemeClr val="bg1">
              <a:lumMod val="75000"/>
            </a:schemeClr>
          </a:solidFill>
        </p:spPr>
        <p:txBody>
          <a:bodyPr vert="horz" wrap="square" lIns="91440" tIns="45720" rIns="91440" bIns="45720" numCol="1" rtlCol="0" anchor="t" anchorCtr="0" compatLnSpc="1">
            <a:normAutofit/>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pPr marL="0" marR="0" lvl="0" indent="0" algn="l" defTabSz="1371600" rtl="0" eaLnBrk="0" fontAlgn="base" latinLnBrk="0" hangingPunct="0">
              <a:lnSpc>
                <a:spcPct val="90000"/>
              </a:lnSpc>
              <a:spcBef>
                <a:spcPts val="1800"/>
              </a:spcBef>
              <a:spcAft>
                <a:spcPct val="0"/>
              </a:spcAft>
              <a:buClr>
                <a:schemeClr val="accent1"/>
              </a:buClr>
              <a:buSzTx/>
              <a:buFont typeface="Wingdings 2" panose="05020102010507070707" pitchFamily="18" charset="2"/>
              <a:buNone/>
              <a:defRPr/>
            </a:pPr>
            <a:r>
              <a:rPr kumimoji="0" lang="en-US" sz="4800" b="0" i="0" u="none" strike="noStrike" kern="1200" cap="none" spc="0" normalizeH="0" baseline="0" noProof="0">
                <a:ln>
                  <a:noFill/>
                </a:ln>
                <a:solidFill>
                  <a:srgbClr val="595959"/>
                </a:solidFill>
                <a:effectLst/>
                <a:uLnTx/>
                <a:uFillTx/>
                <a:latin typeface="+mn-lt"/>
                <a:ea typeface="+mn-ea"/>
                <a:cs typeface="+mn-cs"/>
              </a:rPr>
              <a:t>Click icon to add picture</a:t>
            </a:r>
            <a:endParaRPr kumimoji="0" lang="en-US" sz="4800" b="0" i="0" u="none" strike="noStrike" kern="1200" cap="none" spc="0" normalizeH="0" baseline="0" noProof="0" dirty="0">
              <a:ln>
                <a:noFill/>
              </a:ln>
              <a:solidFill>
                <a:srgbClr val="595959"/>
              </a:solidFill>
              <a:effectLst/>
              <a:uLnTx/>
              <a:uFillTx/>
              <a:latin typeface="+mn-lt"/>
              <a:ea typeface="+mn-ea"/>
              <a:cs typeface="+mn-cs"/>
            </a:endParaRPr>
          </a:p>
        </p:txBody>
      </p:sp>
      <p:sp>
        <p:nvSpPr>
          <p:cNvPr id="4" name="Text Placeholder 3"/>
          <p:cNvSpPr>
            <a:spLocks noGrp="1"/>
          </p:cNvSpPr>
          <p:nvPr>
            <p:ph type="body" sz="half" idx="2"/>
          </p:nvPr>
        </p:nvSpPr>
        <p:spPr>
          <a:xfrm>
            <a:off x="384048" y="5239512"/>
            <a:ext cx="4251960" cy="3483864"/>
          </a:xfrm>
        </p:spPr>
        <p:txBody>
          <a:bodyPr anchor="t">
            <a:normAutofit/>
          </a:bodyPr>
          <a:lstStyle>
            <a:lvl1pPr marL="0" indent="0">
              <a:lnSpc>
                <a:spcPct val="100000"/>
              </a:lnSpc>
              <a:buNone/>
              <a:defRPr sz="2100">
                <a:solidFill>
                  <a:srgbClr val="FFFFFF"/>
                </a:solidFill>
              </a:defRPr>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endParaRPr lang="en-US"/>
          </a:p>
        </p:txBody>
      </p:sp>
      <p:sp>
        <p:nvSpPr>
          <p:cNvPr id="5" name="Date Placeholder 7"/>
          <p:cNvSpPr>
            <a:spLocks noGrp="1"/>
          </p:cNvSpPr>
          <p:nvPr>
            <p:ph type="dt" sz="half" idx="12"/>
          </p:nvPr>
        </p:nvSpPr>
        <p:spPr>
          <a:xfrm>
            <a:off x="393700" y="9534525"/>
            <a:ext cx="4114800"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fld id="{82538240-4FB8-4D96-8A3A-AE240DCCD4FD}"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9" name="Footer Placeholder 8"/>
          <p:cNvSpPr>
            <a:spLocks noGrp="1"/>
          </p:cNvSpPr>
          <p:nvPr>
            <p:ph type="ftr" sz="quarter" idx="3"/>
          </p:nvPr>
        </p:nvSpPr>
        <p:spPr>
          <a:xfrm>
            <a:off x="5248275" y="9534525"/>
            <a:ext cx="8867775" cy="547688"/>
          </a:xfrm>
          <a:prstGeom prst="rect">
            <a:avLst/>
          </a:prstGeom>
        </p:spPr>
        <p:txBody>
          <a:bodyPr vert="horz" lIns="91440" tIns="45720" rIns="91440" bIns="45720" rtlCol="0" anchor="ctr"/>
          <a:lstStyle>
            <a:lvl1pPr>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0" name="Slide Number Placeholder 9"/>
          <p:cNvSpPr>
            <a:spLocks noGrp="1"/>
          </p:cNvSpPr>
          <p:nvPr>
            <p:ph type="sldNum" sz="quarter" idx="4"/>
          </p:nvPr>
        </p:nvSpPr>
        <p:spPr>
          <a:xfrm>
            <a:off x="15951200" y="9534525"/>
            <a:ext cx="2297113" cy="547688"/>
          </a:xfrm>
          <a:prstGeom prst="rect">
            <a:avLst/>
          </a:prstGeom>
        </p:spPr>
        <p:txBody>
          <a:bodyPr vert="horz" lIns="91440" tIns="45720" rIns="91440" bIns="45720" rtlCol="0" anchor="ctr"/>
          <a:p>
            <a:pPr algn="r" eaLnBrk="1" hangingPunct="1">
              <a:buNone/>
            </a:pPr>
            <a:fld id="{9A0DB2DC-4C9A-4742-B13C-FB6460FD3503}" type="slidenum">
              <a:rPr lang="en-US" dirty="0"/>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7" name="Rectangle 6"/>
          <p:cNvSpPr/>
          <p:nvPr/>
        </p:nvSpPr>
        <p:spPr>
          <a:xfrm>
            <a:off x="0" y="1138238"/>
            <a:ext cx="5165725" cy="7996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379413" y="1685925"/>
            <a:ext cx="4421188" cy="69008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7724438" y="1138238"/>
            <a:ext cx="574675" cy="799623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29" name="Text Placeholder 2"/>
          <p:cNvSpPr>
            <a:spLocks noGrp="1"/>
          </p:cNvSpPr>
          <p:nvPr>
            <p:ph type="body" idx="1"/>
          </p:nvPr>
        </p:nvSpPr>
        <p:spPr>
          <a:xfrm>
            <a:off x="5797550" y="1295400"/>
            <a:ext cx="10972800" cy="7681913"/>
          </a:xfrm>
          <a:prstGeom prst="rect">
            <a:avLst/>
          </a:prstGeom>
          <a:noFill/>
          <a:ln w="9525">
            <a:noFill/>
          </a:ln>
        </p:spPr>
        <p:txBody>
          <a:bodyPr anchor="ctr" anchorCtr="0"/>
          <a:p>
            <a:pPr lvl="0"/>
            <a:r>
              <a:rPr lang="en-US" altLang="en-US" dirty="0"/>
              <a:t>Click to edit Master text styles</a:t>
            </a:r>
            <a:endParaRPr lang="en-US" altLang="en-US" dirty="0"/>
          </a:p>
          <a:p>
            <a:pPr lvl="1"/>
            <a:r>
              <a:rPr lang="en-US" altLang="en-US" dirty="0"/>
              <a:t>Second level</a:t>
            </a:r>
            <a:endParaRPr lang="en-US" altLang="en-US" dirty="0"/>
          </a:p>
          <a:p>
            <a:pPr lvl="2"/>
            <a:r>
              <a:rPr lang="en-US" altLang="en-US" dirty="0"/>
              <a:t>Third level</a:t>
            </a:r>
            <a:endParaRPr lang="en-US" altLang="en-US" dirty="0"/>
          </a:p>
          <a:p>
            <a:pPr lvl="3"/>
            <a:r>
              <a:rPr lang="en-US" altLang="en-US" dirty="0"/>
              <a:t>Fourth level</a:t>
            </a:r>
            <a:endParaRPr lang="en-US" altLang="en-US" dirty="0"/>
          </a:p>
          <a:p>
            <a:pPr lvl="4"/>
            <a:r>
              <a:rPr lang="en-US" altLang="en-US" dirty="0"/>
              <a:t>Fifth level</a:t>
            </a:r>
            <a:endParaRPr lang="en-US" altLang="en-US" dirty="0"/>
          </a:p>
        </p:txBody>
      </p:sp>
      <p:sp>
        <p:nvSpPr>
          <p:cNvPr id="4" name="Date Placeholder 3"/>
          <p:cNvSpPr>
            <a:spLocks noGrp="1"/>
          </p:cNvSpPr>
          <p:nvPr>
            <p:ph type="dt" sz="half" idx="2"/>
          </p:nvPr>
        </p:nvSpPr>
        <p:spPr>
          <a:xfrm>
            <a:off x="393700" y="9534525"/>
            <a:ext cx="4114800" cy="547688"/>
          </a:xfrm>
          <a:prstGeom prst="rect">
            <a:avLst/>
          </a:prstGeom>
        </p:spPr>
        <p:txBody>
          <a:bodyPr vert="horz" lIns="91440" tIns="45720" rIns="91440" bIns="45720" rtlCol="0" anchor="ctr"/>
          <a:lstStyle>
            <a:lvl1pPr algn="l" eaLnBrk="1" fontAlgn="auto" hangingPunct="1">
              <a:spcBef>
                <a:spcPts val="0"/>
              </a:spcBef>
              <a:spcAft>
                <a:spcPts val="0"/>
              </a:spcAft>
              <a:defRPr sz="1650">
                <a:solidFill>
                  <a:schemeClr val="tx1">
                    <a:lumMod val="50000"/>
                    <a:lumOff val="50000"/>
                  </a:schemeClr>
                </a:solidFill>
                <a:latin typeface="+mn-lt"/>
              </a:defRPr>
            </a:lvl1pPr>
          </a:lstStyle>
          <a:p>
            <a:pPr marL="0" marR="0" lvl="0" indent="0" algn="l" defTabSz="457200" rtl="0" eaLnBrk="1" fontAlgn="auto" latinLnBrk="0" hangingPunct="1">
              <a:lnSpc>
                <a:spcPct val="100000"/>
              </a:lnSpc>
              <a:spcBef>
                <a:spcPts val="0"/>
              </a:spcBef>
              <a:spcAft>
                <a:spcPts val="0"/>
              </a:spcAft>
              <a:buClrTx/>
              <a:buSzTx/>
              <a:buFontTx/>
              <a:buNone/>
              <a:defRPr/>
            </a:pPr>
            <a:fld id="{EDFF0CB1-4ED9-44BD-8369-9B3433C378CF}"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5" name="Footer Placeholder 4"/>
          <p:cNvSpPr>
            <a:spLocks noGrp="1"/>
          </p:cNvSpPr>
          <p:nvPr>
            <p:ph type="ftr" sz="quarter" idx="3"/>
          </p:nvPr>
        </p:nvSpPr>
        <p:spPr>
          <a:xfrm>
            <a:off x="5803900" y="9534525"/>
            <a:ext cx="8867775" cy="547688"/>
          </a:xfrm>
          <a:prstGeom prst="rect">
            <a:avLst/>
          </a:prstGeom>
        </p:spPr>
        <p:txBody>
          <a:bodyPr vert="horz" lIns="91440" tIns="45720" rIns="91440" bIns="45720" rtlCol="0" anchor="ctr"/>
          <a:lstStyle>
            <a:lvl1pPr algn="l" eaLnBrk="1" fontAlgn="auto" hangingPunct="1">
              <a:spcBef>
                <a:spcPts val="0"/>
              </a:spcBef>
              <a:spcAft>
                <a:spcPts val="0"/>
              </a:spcAft>
              <a:defRPr sz="1650">
                <a:solidFill>
                  <a:schemeClr val="tx1">
                    <a:lumMod val="50000"/>
                    <a:lumOff val="50000"/>
                  </a:schemeClr>
                </a:solidFill>
                <a:latin typeface="+mn-lt"/>
              </a:defRPr>
            </a:lvl1pP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6" name="Slide Number Placeholder 5"/>
          <p:cNvSpPr>
            <a:spLocks noGrp="1"/>
          </p:cNvSpPr>
          <p:nvPr>
            <p:ph type="sldNum" sz="quarter" idx="4"/>
          </p:nvPr>
        </p:nvSpPr>
        <p:spPr>
          <a:xfrm>
            <a:off x="15951200" y="9534525"/>
            <a:ext cx="2297113" cy="547688"/>
          </a:xfrm>
          <a:prstGeom prst="rect">
            <a:avLst/>
          </a:prstGeom>
        </p:spPr>
        <p:txBody>
          <a:bodyPr vert="horz" lIns="91440" tIns="45720" rIns="91440" bIns="45720" rtlCol="0" anchor="ctr"/>
          <a:lstStyle>
            <a:lvl1pPr algn="r">
              <a:defRPr b="1">
                <a:solidFill>
                  <a:schemeClr val="accent1"/>
                </a:solidFill>
              </a:defRPr>
            </a:lvl1pPr>
          </a:lstStyle>
          <a:p>
            <a:pPr lvl="0" eaLnBrk="1" hangingPunct="1">
              <a:buNone/>
            </a:pPr>
            <a:fld id="{9A0DB2DC-4C9A-4742-B13C-FB6460FD3503}" type="slidenum">
              <a:rPr lang="en-US" dirty="0">
                <a:latin typeface="Corbel" panose="020B0503020204020204" pitchFamily="34" charset="0"/>
              </a:rPr>
            </a:fld>
            <a:endParaRPr lang="en-US" dirty="0">
              <a:latin typeface="Corbel" panose="020B0503020204020204" pitchFamily="34" charset="0"/>
            </a:endParaRPr>
          </a:p>
        </p:txBody>
      </p:sp>
      <p:sp>
        <p:nvSpPr>
          <p:cNvPr id="8" name="Oval 7"/>
          <p:cNvSpPr/>
          <p:nvPr/>
        </p:nvSpPr>
        <p:spPr>
          <a:xfrm>
            <a:off x="15614650" y="1295400"/>
            <a:ext cx="1155700" cy="1096963"/>
          </a:xfrm>
          <a:prstGeom prst="ellipse">
            <a:avLst/>
          </a:prstGeom>
          <a:blipFill>
            <a:blip r:embed="rId12"/>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anchor="ctr"/>
          <a:lstStyle/>
          <a:p>
            <a:pPr marL="0" marR="0" lvl="0" indent="0" algn="ctr" defTabSz="457200" rtl="0" eaLnBrk="1" fontAlgn="auto" latinLnBrk="0" hangingPunct="1">
              <a:lnSpc>
                <a:spcPct val="100000"/>
              </a:lnSpc>
              <a:spcBef>
                <a:spcPts val="0"/>
              </a:spcBef>
              <a:spcAft>
                <a:spcPts val="0"/>
              </a:spcAft>
              <a:buClrTx/>
              <a:buSzTx/>
              <a:buFontTx/>
              <a:buNone/>
              <a:defRPr/>
            </a:pPr>
            <a:endParaRPr kumimoji="0" lang="en-IN" sz="1800" b="0" i="0" u="none" strike="noStrike" kern="1200" cap="none" spc="0" normalizeH="0" baseline="0" noProof="0" dirty="0">
              <a:ln>
                <a:noFill/>
              </a:ln>
              <a:solidFill>
                <a:schemeClr val="lt1"/>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l" defTabSz="1371600" rtl="0" eaLnBrk="0" fontAlgn="base" hangingPunct="0">
        <a:lnSpc>
          <a:spcPct val="90000"/>
        </a:lnSpc>
        <a:spcBef>
          <a:spcPct val="0"/>
        </a:spcBef>
        <a:spcAft>
          <a:spcPct val="0"/>
        </a:spcAft>
        <a:defRPr sz="5400" kern="1200" spc="-90">
          <a:solidFill>
            <a:srgbClr val="FFFFFF"/>
          </a:solidFill>
          <a:latin typeface="+mj-lt"/>
          <a:ea typeface="+mj-ea"/>
          <a:cs typeface="+mj-cs"/>
        </a:defRPr>
      </a:lvl1pPr>
      <a:lvl2pPr algn="l" defTabSz="1371600" rtl="0" eaLnBrk="0" fontAlgn="base" hangingPunct="0">
        <a:lnSpc>
          <a:spcPct val="90000"/>
        </a:lnSpc>
        <a:spcBef>
          <a:spcPct val="0"/>
        </a:spcBef>
        <a:spcAft>
          <a:spcPct val="0"/>
        </a:spcAft>
        <a:defRPr sz="5400">
          <a:solidFill>
            <a:srgbClr val="FFFFFF"/>
          </a:solidFill>
          <a:latin typeface="Corbel" panose="020B0503020204020204" pitchFamily="34" charset="0"/>
        </a:defRPr>
      </a:lvl2pPr>
      <a:lvl3pPr algn="l" defTabSz="1371600" rtl="0" eaLnBrk="0" fontAlgn="base" hangingPunct="0">
        <a:lnSpc>
          <a:spcPct val="90000"/>
        </a:lnSpc>
        <a:spcBef>
          <a:spcPct val="0"/>
        </a:spcBef>
        <a:spcAft>
          <a:spcPct val="0"/>
        </a:spcAft>
        <a:defRPr sz="5400">
          <a:solidFill>
            <a:srgbClr val="FFFFFF"/>
          </a:solidFill>
          <a:latin typeface="Corbel" panose="020B0503020204020204" pitchFamily="34" charset="0"/>
        </a:defRPr>
      </a:lvl3pPr>
      <a:lvl4pPr algn="l" defTabSz="1371600" rtl="0" eaLnBrk="0" fontAlgn="base" hangingPunct="0">
        <a:lnSpc>
          <a:spcPct val="90000"/>
        </a:lnSpc>
        <a:spcBef>
          <a:spcPct val="0"/>
        </a:spcBef>
        <a:spcAft>
          <a:spcPct val="0"/>
        </a:spcAft>
        <a:defRPr sz="5400">
          <a:solidFill>
            <a:srgbClr val="FFFFFF"/>
          </a:solidFill>
          <a:latin typeface="Corbel" panose="020B0503020204020204" pitchFamily="34" charset="0"/>
        </a:defRPr>
      </a:lvl4pPr>
      <a:lvl5pPr algn="l" defTabSz="1371600" rtl="0" eaLnBrk="0" fontAlgn="base" hangingPunct="0">
        <a:lnSpc>
          <a:spcPct val="90000"/>
        </a:lnSpc>
        <a:spcBef>
          <a:spcPct val="0"/>
        </a:spcBef>
        <a:spcAft>
          <a:spcPct val="0"/>
        </a:spcAft>
        <a:defRPr sz="5400">
          <a:solidFill>
            <a:srgbClr val="FFFFFF"/>
          </a:solidFill>
          <a:latin typeface="Corbel" panose="020B0503020204020204" pitchFamily="34" charset="0"/>
        </a:defRPr>
      </a:lvl5pPr>
      <a:lvl6pPr marL="457200" algn="l" defTabSz="1371600" rtl="0" fontAlgn="base">
        <a:lnSpc>
          <a:spcPct val="90000"/>
        </a:lnSpc>
        <a:spcBef>
          <a:spcPct val="0"/>
        </a:spcBef>
        <a:spcAft>
          <a:spcPct val="0"/>
        </a:spcAft>
        <a:defRPr sz="5400">
          <a:solidFill>
            <a:srgbClr val="FFFFFF"/>
          </a:solidFill>
          <a:latin typeface="Corbel" panose="020B0503020204020204" pitchFamily="34" charset="0"/>
        </a:defRPr>
      </a:lvl6pPr>
      <a:lvl7pPr marL="914400" algn="l" defTabSz="1371600" rtl="0" fontAlgn="base">
        <a:lnSpc>
          <a:spcPct val="90000"/>
        </a:lnSpc>
        <a:spcBef>
          <a:spcPct val="0"/>
        </a:spcBef>
        <a:spcAft>
          <a:spcPct val="0"/>
        </a:spcAft>
        <a:defRPr sz="5400">
          <a:solidFill>
            <a:srgbClr val="FFFFFF"/>
          </a:solidFill>
          <a:latin typeface="Corbel" panose="020B0503020204020204" pitchFamily="34" charset="0"/>
        </a:defRPr>
      </a:lvl7pPr>
      <a:lvl8pPr marL="1371600" algn="l" defTabSz="1371600" rtl="0" fontAlgn="base">
        <a:lnSpc>
          <a:spcPct val="90000"/>
        </a:lnSpc>
        <a:spcBef>
          <a:spcPct val="0"/>
        </a:spcBef>
        <a:spcAft>
          <a:spcPct val="0"/>
        </a:spcAft>
        <a:defRPr sz="5400">
          <a:solidFill>
            <a:srgbClr val="FFFFFF"/>
          </a:solidFill>
          <a:latin typeface="Corbel" panose="020B0503020204020204" pitchFamily="34" charset="0"/>
        </a:defRPr>
      </a:lvl8pPr>
      <a:lvl9pPr marL="1828800" algn="l" defTabSz="1371600" rtl="0" fontAlgn="base">
        <a:lnSpc>
          <a:spcPct val="90000"/>
        </a:lnSpc>
        <a:spcBef>
          <a:spcPct val="0"/>
        </a:spcBef>
        <a:spcAft>
          <a:spcPct val="0"/>
        </a:spcAft>
        <a:defRPr sz="5400">
          <a:solidFill>
            <a:srgbClr val="FFFFFF"/>
          </a:solidFill>
          <a:latin typeface="Corbel" panose="020B0503020204020204" pitchFamily="34" charset="0"/>
        </a:defRPr>
      </a:lvl9pPr>
    </p:titleStyle>
    <p:bodyStyle>
      <a:lvl1pPr marL="273050" indent="-273050" algn="l" defTabSz="1371600" rtl="0" eaLnBrk="0" fontAlgn="base" hangingPunct="0">
        <a:lnSpc>
          <a:spcPct val="90000"/>
        </a:lnSpc>
        <a:spcBef>
          <a:spcPts val="1800"/>
        </a:spcBef>
        <a:spcAft>
          <a:spcPct val="0"/>
        </a:spcAft>
        <a:buClr>
          <a:schemeClr val="accent1"/>
        </a:buClr>
        <a:buFont typeface="Wingdings 2" panose="05020102010507070707" pitchFamily="18" charset="2"/>
        <a:buChar char=""/>
        <a:defRPr sz="3000" kern="1200">
          <a:solidFill>
            <a:srgbClr val="595959"/>
          </a:solidFill>
          <a:latin typeface="+mn-lt"/>
          <a:ea typeface="+mn-ea"/>
          <a:cs typeface="+mn-cs"/>
        </a:defRPr>
      </a:lvl1pPr>
      <a:lvl2pPr marL="1028700" indent="-273050" algn="l" defTabSz="1371600" rtl="0" eaLnBrk="0" fontAlgn="base" hangingPunct="0">
        <a:lnSpc>
          <a:spcPct val="90000"/>
        </a:lnSpc>
        <a:spcBef>
          <a:spcPts val="375"/>
        </a:spcBef>
        <a:spcAft>
          <a:spcPts val="375"/>
        </a:spcAft>
        <a:buClr>
          <a:schemeClr val="accent1"/>
        </a:buClr>
        <a:buFont typeface="Wingdings 2" panose="05020102010507070707" pitchFamily="18" charset="2"/>
        <a:buChar char=""/>
        <a:defRPr sz="2700" kern="1200">
          <a:solidFill>
            <a:srgbClr val="595959"/>
          </a:solidFill>
          <a:latin typeface="+mn-lt"/>
          <a:ea typeface="+mn-ea"/>
          <a:cs typeface="+mn-cs"/>
        </a:defRPr>
      </a:lvl2pPr>
      <a:lvl3pPr marL="1714500" indent="-273050" algn="l" defTabSz="1371600" rtl="0" eaLnBrk="0" fontAlgn="base" hangingPunct="0">
        <a:lnSpc>
          <a:spcPct val="90000"/>
        </a:lnSpc>
        <a:spcBef>
          <a:spcPts val="375"/>
        </a:spcBef>
        <a:spcAft>
          <a:spcPts val="375"/>
        </a:spcAft>
        <a:buClr>
          <a:schemeClr val="accent1"/>
        </a:buClr>
        <a:buFont typeface="Wingdings 2" panose="05020102010507070707" pitchFamily="18" charset="2"/>
        <a:buChar char=""/>
        <a:defRPr sz="2400" kern="1200">
          <a:solidFill>
            <a:srgbClr val="595959"/>
          </a:solidFill>
          <a:latin typeface="+mn-lt"/>
          <a:ea typeface="+mn-ea"/>
          <a:cs typeface="+mn-cs"/>
        </a:defRPr>
      </a:lvl3pPr>
      <a:lvl4pPr marL="2400300" indent="-273050" algn="l" defTabSz="1371600" rtl="0" eaLnBrk="0" fontAlgn="base" hangingPunct="0">
        <a:lnSpc>
          <a:spcPct val="90000"/>
        </a:lnSpc>
        <a:spcBef>
          <a:spcPts val="375"/>
        </a:spcBef>
        <a:spcAft>
          <a:spcPts val="375"/>
        </a:spcAft>
        <a:buClr>
          <a:schemeClr val="accent1"/>
        </a:buClr>
        <a:buFont typeface="Wingdings 2" panose="05020102010507070707" pitchFamily="18" charset="2"/>
        <a:buChar char=""/>
        <a:defRPr sz="2100" kern="1200">
          <a:solidFill>
            <a:srgbClr val="595959"/>
          </a:solidFill>
          <a:latin typeface="+mn-lt"/>
          <a:ea typeface="+mn-ea"/>
          <a:cs typeface="+mn-cs"/>
        </a:defRPr>
      </a:lvl4pPr>
      <a:lvl5pPr marL="3086100" indent="-273050" algn="l" defTabSz="1371600" rtl="0" eaLnBrk="0" fontAlgn="base" hangingPunct="0">
        <a:lnSpc>
          <a:spcPct val="90000"/>
        </a:lnSpc>
        <a:spcBef>
          <a:spcPts val="375"/>
        </a:spcBef>
        <a:spcAft>
          <a:spcPts val="375"/>
        </a:spcAft>
        <a:buClr>
          <a:schemeClr val="accent1"/>
        </a:buClr>
        <a:buFont typeface="Wingdings 2" panose="05020102010507070707" pitchFamily="18" charset="2"/>
        <a:buChar char=""/>
        <a:defRPr sz="2100" kern="1200">
          <a:solidFill>
            <a:srgbClr val="595959"/>
          </a:solidFill>
          <a:latin typeface="+mn-lt"/>
          <a:ea typeface="+mn-ea"/>
          <a:cs typeface="+mn-cs"/>
        </a:defRPr>
      </a:lvl5pPr>
      <a:lvl6pPr marL="3771900" indent="-342900" algn="l" defTabSz="1371600" rtl="0" eaLnBrk="1" latinLnBrk="0" hangingPunct="1">
        <a:lnSpc>
          <a:spcPct val="90000"/>
        </a:lnSpc>
        <a:spcBef>
          <a:spcPts val="375"/>
        </a:spcBef>
        <a:spcAft>
          <a:spcPts val="375"/>
        </a:spcAft>
        <a:buClr>
          <a:schemeClr val="accent1"/>
        </a:buClr>
        <a:buFont typeface="Wingdings 2" panose="05020102010507070707" pitchFamily="18" charset="2"/>
        <a:buChar char=""/>
        <a:defRPr sz="2100" kern="1200">
          <a:solidFill>
            <a:schemeClr val="tx1">
              <a:lumMod val="65000"/>
              <a:lumOff val="35000"/>
            </a:schemeClr>
          </a:solidFill>
          <a:latin typeface="+mn-lt"/>
          <a:ea typeface="+mn-ea"/>
          <a:cs typeface="+mn-cs"/>
        </a:defRPr>
      </a:lvl6pPr>
      <a:lvl7pPr marL="4457700" indent="-342900" algn="l" defTabSz="1371600" rtl="0" eaLnBrk="1" latinLnBrk="0" hangingPunct="1">
        <a:lnSpc>
          <a:spcPct val="90000"/>
        </a:lnSpc>
        <a:spcBef>
          <a:spcPts val="375"/>
        </a:spcBef>
        <a:spcAft>
          <a:spcPts val="375"/>
        </a:spcAft>
        <a:buClr>
          <a:schemeClr val="accent1"/>
        </a:buClr>
        <a:buFont typeface="Wingdings 2" panose="05020102010507070707" pitchFamily="18" charset="2"/>
        <a:buChar char=""/>
        <a:defRPr sz="2100" kern="1200">
          <a:solidFill>
            <a:schemeClr val="tx1">
              <a:lumMod val="65000"/>
              <a:lumOff val="35000"/>
            </a:schemeClr>
          </a:solidFill>
          <a:latin typeface="+mn-lt"/>
          <a:ea typeface="+mn-ea"/>
          <a:cs typeface="+mn-cs"/>
        </a:defRPr>
      </a:lvl7pPr>
      <a:lvl8pPr marL="5143500" indent="-342900" algn="l" defTabSz="1371600" rtl="0" eaLnBrk="1" latinLnBrk="0" hangingPunct="1">
        <a:lnSpc>
          <a:spcPct val="90000"/>
        </a:lnSpc>
        <a:spcBef>
          <a:spcPts val="375"/>
        </a:spcBef>
        <a:spcAft>
          <a:spcPts val="375"/>
        </a:spcAft>
        <a:buClr>
          <a:schemeClr val="accent1"/>
        </a:buClr>
        <a:buFont typeface="Wingdings 2" panose="05020102010507070707" pitchFamily="18" charset="2"/>
        <a:buChar char=""/>
        <a:defRPr sz="2100" kern="1200">
          <a:solidFill>
            <a:schemeClr val="tx1">
              <a:lumMod val="65000"/>
              <a:lumOff val="35000"/>
            </a:schemeClr>
          </a:solidFill>
          <a:latin typeface="+mn-lt"/>
          <a:ea typeface="+mn-ea"/>
          <a:cs typeface="+mn-cs"/>
        </a:defRPr>
      </a:lvl8pPr>
      <a:lvl9pPr marL="5829300" indent="-342900" algn="l" defTabSz="1371600" rtl="0" eaLnBrk="1" latinLnBrk="0" hangingPunct="1">
        <a:lnSpc>
          <a:spcPct val="90000"/>
        </a:lnSpc>
        <a:spcBef>
          <a:spcPts val="375"/>
        </a:spcBef>
        <a:spcAft>
          <a:spcPts val="375"/>
        </a:spcAft>
        <a:buClr>
          <a:schemeClr val="accent1"/>
        </a:buClr>
        <a:buFont typeface="Wingdings 2" panose="05020102010507070707" pitchFamily="18" charset="2"/>
        <a:buChar char=""/>
        <a:defRPr sz="2100" kern="1200">
          <a:solidFill>
            <a:schemeClr val="tx1">
              <a:lumMod val="65000"/>
              <a:lumOff val="35000"/>
            </a:schemeClr>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7.png"/><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8.png"/><Relationship Id="rId2" Type="http://schemas.microsoft.com/office/2007/relationships/media" Target="../media/media1.mp4"/><Relationship Id="rId1" Type="http://schemas.openxmlformats.org/officeDocument/2006/relationships/video" Target="../media/media1.mp4"/></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hyperlink" Target="https://www.rajalakshmi.org/iccds25/"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2" name="TextBox 12"/>
          <p:cNvSpPr txBox="1"/>
          <p:nvPr/>
        </p:nvSpPr>
        <p:spPr>
          <a:xfrm>
            <a:off x="1806575" y="6954838"/>
            <a:ext cx="7366000" cy="1977390"/>
          </a:xfrm>
          <a:prstGeom prst="rect">
            <a:avLst/>
          </a:prstGeom>
        </p:spPr>
        <p:txBody>
          <a:bodyPr lIns="0" tIns="0" rIns="0" bIns="0">
            <a:spAutoFit/>
          </a:bodyPr>
          <a:lstStyle/>
          <a:p>
            <a:pPr marR="0" defTabSz="457200" eaLnBrk="1" fontAlgn="auto" hangingPunct="1">
              <a:lnSpc>
                <a:spcPts val="3855"/>
              </a:lnSpc>
              <a:spcBef>
                <a:spcPts val="0"/>
              </a:spcBef>
              <a:spcAft>
                <a:spcPts val="0"/>
              </a:spcAft>
              <a:buClrTx/>
              <a:buSzTx/>
              <a:buFontTx/>
              <a:buNone/>
              <a:defRPr/>
            </a:pPr>
            <a:r>
              <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rPr>
              <a:t>SUPERVISED BY</a:t>
            </a:r>
            <a:endPar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endParaRPr>
          </a:p>
          <a:p>
            <a:pPr marR="0" defTabSz="457200" eaLnBrk="1" fontAlgn="auto" hangingPunct="1">
              <a:lnSpc>
                <a:spcPts val="3855"/>
              </a:lnSpc>
              <a:spcBef>
                <a:spcPts val="0"/>
              </a:spcBef>
              <a:spcAft>
                <a:spcPts val="0"/>
              </a:spcAft>
              <a:buClrTx/>
              <a:buSzTx/>
              <a:buFontTx/>
              <a:buNone/>
              <a:defRPr/>
            </a:pPr>
            <a:r>
              <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rPr>
              <a:t>Dr.</a:t>
            </a:r>
            <a:r>
              <a:rPr kumimoji="0" lang="en-IN" alt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rPr>
              <a:t> N.Gomathi/Professor</a:t>
            </a:r>
            <a:endPar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endParaRPr>
          </a:p>
          <a:p>
            <a:pPr marR="0" defTabSz="457200" eaLnBrk="1" fontAlgn="auto" hangingPunct="1">
              <a:lnSpc>
                <a:spcPts val="3855"/>
              </a:lnSpc>
              <a:spcBef>
                <a:spcPts val="0"/>
              </a:spcBef>
              <a:spcAft>
                <a:spcPts val="0"/>
              </a:spcAft>
              <a:buClrTx/>
              <a:buSzTx/>
              <a:buFontTx/>
              <a:buNone/>
              <a:defRPr/>
            </a:pPr>
            <a:r>
              <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rPr>
              <a:t>   </a:t>
            </a:r>
            <a:endPar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endParaRPr>
          </a:p>
          <a:p>
            <a:pPr marR="0" defTabSz="457200" eaLnBrk="1" fontAlgn="auto" hangingPunct="1">
              <a:lnSpc>
                <a:spcPts val="3855"/>
              </a:lnSpc>
              <a:spcAft>
                <a:spcPts val="0"/>
              </a:spcAft>
              <a:buClrTx/>
              <a:buSzTx/>
              <a:buFontTx/>
              <a:buNone/>
              <a:defRPr/>
            </a:pPr>
            <a:endParaRPr kumimoji="0" lang="en-US" sz="2755" b="1" kern="1200" cap="none" spc="-55" normalizeH="0" baseline="0" noProof="0" dirty="0">
              <a:solidFill>
                <a:srgbClr val="051D40"/>
              </a:solidFill>
              <a:latin typeface="Times New Roman" panose="02020503050405090304" pitchFamily="18" charset="0"/>
              <a:ea typeface="Poppins Bold" panose="00000800000000000000"/>
              <a:cs typeface="Times New Roman" panose="02020503050405090304" pitchFamily="18" charset="0"/>
              <a:sym typeface="Poppins Bold" panose="00000800000000000000"/>
            </a:endParaRPr>
          </a:p>
        </p:txBody>
      </p:sp>
      <p:sp>
        <p:nvSpPr>
          <p:cNvPr id="7171" name="TextBox 13"/>
          <p:cNvSpPr txBox="1"/>
          <p:nvPr/>
        </p:nvSpPr>
        <p:spPr>
          <a:xfrm>
            <a:off x="3352800" y="2171700"/>
            <a:ext cx="11085513" cy="422275"/>
          </a:xfrm>
          <a:prstGeom prst="rect">
            <a:avLst/>
          </a:prstGeom>
          <a:noFill/>
          <a:ln w="9525">
            <a:noFill/>
          </a:ln>
        </p:spPr>
        <p:txBody>
          <a:bodyPr lIns="0" tIns="0" rIns="0" bIns="0">
            <a:spAutoFit/>
          </a:bodyPr>
          <a:p>
            <a:pPr algn="ctr" eaLnBrk="1" hangingPunct="1">
              <a:lnSpc>
                <a:spcPts val="3500"/>
              </a:lnSpc>
            </a:pPr>
            <a:r>
              <a:rPr lang="en-US" altLang="en-US" sz="2500" b="1" dirty="0">
                <a:solidFill>
                  <a:srgbClr val="051D40"/>
                </a:solidFill>
                <a:latin typeface="Times New Roman" panose="02020503050405090304" pitchFamily="18" charset="0"/>
                <a:cs typeface="Times New Roman" panose="02020503050405090304" pitchFamily="18" charset="0"/>
                <a:sym typeface="Open Sans Extra Bold" charset="0"/>
              </a:rPr>
              <a:t>DEPARTMENT OF COMPUTER SCIENCE &amp; ENGINEERING</a:t>
            </a:r>
            <a:endParaRPr lang="en-US" altLang="en-US" sz="25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sp>
        <p:nvSpPr>
          <p:cNvPr id="7172" name="TextBox 14"/>
          <p:cNvSpPr txBox="1"/>
          <p:nvPr/>
        </p:nvSpPr>
        <p:spPr>
          <a:xfrm>
            <a:off x="6172200" y="1409700"/>
            <a:ext cx="5868988" cy="411163"/>
          </a:xfrm>
          <a:prstGeom prst="rect">
            <a:avLst/>
          </a:prstGeom>
          <a:noFill/>
          <a:ln w="9525">
            <a:noFill/>
          </a:ln>
        </p:spPr>
        <p:txBody>
          <a:bodyPr lIns="0" tIns="0" rIns="0" bIns="0">
            <a:spAutoFit/>
          </a:bodyPr>
          <a:p>
            <a:pPr algn="ctr" eaLnBrk="1" hangingPunct="1">
              <a:lnSpc>
                <a:spcPts val="3500"/>
              </a:lnSpc>
            </a:pPr>
            <a:r>
              <a:rPr lang="en-US" altLang="en-US" sz="2500" b="1" dirty="0">
                <a:solidFill>
                  <a:srgbClr val="051D40"/>
                </a:solidFill>
                <a:latin typeface="Times New Roman" panose="02020503050405090304" pitchFamily="18" charset="0"/>
                <a:cs typeface="Times New Roman" panose="02020503050405090304" pitchFamily="18" charset="0"/>
                <a:sym typeface="Open Sans Extra Bold" charset="0"/>
              </a:rPr>
              <a:t>SCHOOL OF COMPUTING</a:t>
            </a:r>
            <a:endParaRPr lang="en-US" altLang="en-US" sz="25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sp>
        <p:nvSpPr>
          <p:cNvPr id="7173" name="TextBox 16"/>
          <p:cNvSpPr txBox="1"/>
          <p:nvPr/>
        </p:nvSpPr>
        <p:spPr>
          <a:xfrm>
            <a:off x="6400800" y="2781300"/>
            <a:ext cx="5519738" cy="395288"/>
          </a:xfrm>
          <a:prstGeom prst="rect">
            <a:avLst/>
          </a:prstGeom>
          <a:noFill/>
          <a:ln w="9525">
            <a:noFill/>
          </a:ln>
        </p:spPr>
        <p:txBody>
          <a:bodyPr lIns="0" tIns="0" rIns="0" bIns="0">
            <a:spAutoFit/>
          </a:bodyPr>
          <a:p>
            <a:pPr eaLnBrk="1" hangingPunct="1">
              <a:lnSpc>
                <a:spcPts val="3365"/>
              </a:lnSpc>
            </a:pP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WINTER SEMESTER 2024-2025</a:t>
            </a:r>
            <a:endParaRPr lang="en-US" altLang="en-US" sz="24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sp>
        <p:nvSpPr>
          <p:cNvPr id="7174" name="TextBox 17"/>
          <p:cNvSpPr txBox="1"/>
          <p:nvPr/>
        </p:nvSpPr>
        <p:spPr>
          <a:xfrm>
            <a:off x="409575" y="3422650"/>
            <a:ext cx="16306800" cy="419100"/>
          </a:xfrm>
          <a:prstGeom prst="rect">
            <a:avLst/>
          </a:prstGeom>
          <a:noFill/>
          <a:ln w="9525">
            <a:noFill/>
          </a:ln>
        </p:spPr>
        <p:txBody>
          <a:bodyPr lIns="0" tIns="0" rIns="0" bIns="0">
            <a:spAutoFit/>
          </a:bodyPr>
          <a:p>
            <a:pPr algn="ctr" eaLnBrk="1" hangingPunct="1">
              <a:lnSpc>
                <a:spcPts val="3500"/>
              </a:lnSpc>
            </a:pPr>
            <a:r>
              <a:rPr lang="en-US" altLang="en-US" sz="2500" b="1" dirty="0">
                <a:solidFill>
                  <a:srgbClr val="051D40"/>
                </a:solidFill>
                <a:latin typeface="Times New Roman" panose="02020503050405090304" pitchFamily="18" charset="0"/>
                <a:cs typeface="Times New Roman" panose="02020503050405090304" pitchFamily="18" charset="0"/>
                <a:sym typeface="Open Sans Extra Bold" charset="0"/>
              </a:rPr>
              <a:t>10214CS701- MAJOR PROJECT INHOUSE</a:t>
            </a:r>
            <a:endParaRPr lang="en-US" altLang="en-US" sz="25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sp>
        <p:nvSpPr>
          <p:cNvPr id="23" name="Date Placeholder 22"/>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149F19DA-0B7A-411A-A8F4-534F8A57FCA4}" type="datetime1">
              <a:rPr kumimoji="0" lang="en-US" sz="1650" b="0" i="0" u="none" strike="noStrike" kern="1200" cap="none" spc="0" normalizeH="0" baseline="0" noProof="0">
                <a:ln>
                  <a:noFill/>
                </a:ln>
                <a:solidFill>
                  <a:schemeClr val="tx1">
                    <a:lumMod val="50000"/>
                    <a:lumOff val="50000"/>
                  </a:schemeClr>
                </a:solidFill>
                <a:effectLst/>
                <a:uLnTx/>
                <a:uFillTx/>
                <a:latin typeface="Times New Roman" panose="02020503050405090304" pitchFamily="18" charset="0"/>
                <a:ea typeface="+mn-ea"/>
                <a:cs typeface="Times New Roman" panose="02020503050405090304" pitchFamily="18" charset="0"/>
              </a:rPr>
            </a:fld>
            <a:endParaRPr kumimoji="0" lang="en-US" sz="1650" b="0" i="0" u="none" strike="noStrike" kern="1200" cap="none" spc="0" normalizeH="0" baseline="0" noProof="0">
              <a:ln>
                <a:noFill/>
              </a:ln>
              <a:solidFill>
                <a:schemeClr val="tx1">
                  <a:lumMod val="50000"/>
                  <a:lumOff val="50000"/>
                </a:schemeClr>
              </a:solidFill>
              <a:effectLst/>
              <a:uLnTx/>
              <a:uFillTx/>
              <a:latin typeface="Times New Roman" panose="02020503050405090304" pitchFamily="18" charset="0"/>
              <a:ea typeface="+mn-ea"/>
              <a:cs typeface="Times New Roman" panose="02020503050405090304" pitchFamily="18" charset="0"/>
            </a:endParaRPr>
          </a:p>
        </p:txBody>
      </p:sp>
      <p:sp>
        <p:nvSpPr>
          <p:cNvPr id="7177" name="Slide Number Placeholder 23"/>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latin typeface="Times New Roman" panose="02020503050405090304" pitchFamily="18" charset="0"/>
                <a:cs typeface="Times New Roman" panose="02020503050405090304" pitchFamily="18" charset="0"/>
              </a:rPr>
            </a:fld>
            <a:endParaRPr lang="en-US" altLang="en-US" sz="1800" b="1" dirty="0">
              <a:solidFill>
                <a:schemeClr val="accent1"/>
              </a:solidFill>
              <a:latin typeface="Times New Roman" panose="02020503050405090304" pitchFamily="18" charset="0"/>
              <a:ea typeface="Times New Roman" panose="02020503050405090304" pitchFamily="18" charset="0"/>
              <a:cs typeface="Times New Roman" panose="02020503050405090304" pitchFamily="18" charset="0"/>
            </a:endParaRPr>
          </a:p>
        </p:txBody>
      </p:sp>
      <p:sp>
        <p:nvSpPr>
          <p:cNvPr id="25" name="Footer Placeholder 24"/>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Times New Roman" panose="02020503050405090304" pitchFamily="18" charset="0"/>
                <a:ea typeface="+mn-ea"/>
                <a:cs typeface="Times New Roman" panose="02020503050405090304" pitchFamily="18" charset="0"/>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Times New Roman" panose="02020503050405090304" pitchFamily="18" charset="0"/>
              <a:ea typeface="+mn-ea"/>
              <a:cs typeface="Times New Roman" panose="02020503050405090304" pitchFamily="18" charset="0"/>
            </a:endParaRPr>
          </a:p>
        </p:txBody>
      </p:sp>
      <p:sp>
        <p:nvSpPr>
          <p:cNvPr id="7179" name="TextBox 18"/>
          <p:cNvSpPr txBox="1"/>
          <p:nvPr/>
        </p:nvSpPr>
        <p:spPr>
          <a:xfrm>
            <a:off x="1335088" y="5024438"/>
            <a:ext cx="14133512" cy="1387475"/>
          </a:xfrm>
          <a:prstGeom prst="rect">
            <a:avLst/>
          </a:prstGeom>
          <a:noFill/>
          <a:ln w="9525">
            <a:noFill/>
          </a:ln>
        </p:spPr>
        <p:txBody>
          <a:bodyPr lIns="0" tIns="0" rIns="0" bIns="0">
            <a:spAutoFit/>
          </a:bodyPr>
          <a:p>
            <a:pPr algn="ctr" eaLnBrk="1" hangingPunct="1">
              <a:lnSpc>
                <a:spcPts val="5740"/>
              </a:lnSpc>
            </a:pPr>
            <a:r>
              <a:rPr lang="en-IN" altLang="en-US" sz="3600" b="1" dirty="0">
                <a:solidFill>
                  <a:srgbClr val="000000"/>
                </a:solidFill>
                <a:latin typeface="Times New Roman" panose="02020503050405090304" pitchFamily="18" charset="0"/>
                <a:cs typeface="Times New Roman" panose="02020503050405090304" pitchFamily="18" charset="0"/>
                <a:sym typeface="Times New Roman" panose="02020503050405090304" pitchFamily="18" charset="0"/>
              </a:rPr>
              <a:t>SEMESTER END PROJECT VIVA VOCE EXAMINATIONS</a:t>
            </a:r>
            <a:endParaRPr lang="en-IN" altLang="en-US" sz="3600" dirty="0">
              <a:solidFill>
                <a:srgbClr val="000000"/>
              </a:solidFill>
              <a:latin typeface="Calibri" panose="020F0502020204030204" pitchFamily="34" charset="0"/>
              <a:cs typeface="Calibri" panose="020F0502020204030204" pitchFamily="34" charset="0"/>
              <a:sym typeface="Calibri" panose="020F0502020204030204" pitchFamily="34" charset="0"/>
            </a:endParaRPr>
          </a:p>
          <a:p>
            <a:pPr algn="ctr" eaLnBrk="1" hangingPunct="1">
              <a:lnSpc>
                <a:spcPts val="5740"/>
              </a:lnSpc>
            </a:pPr>
            <a:r>
              <a:rPr lang="en-US" altLang="en-US" sz="3600" b="1" dirty="0">
                <a:solidFill>
                  <a:srgbClr val="051D40"/>
                </a:solidFill>
                <a:latin typeface="Times New Roman" panose="02020503050405090304" pitchFamily="18" charset="0"/>
                <a:cs typeface="Times New Roman" panose="02020503050405090304" pitchFamily="18" charset="0"/>
                <a:sym typeface="Open Sans Extra Bold" charset="0"/>
              </a:rPr>
              <a:t> </a:t>
            </a:r>
            <a:endParaRPr lang="en-US" altLang="en-US" sz="36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pic>
        <p:nvPicPr>
          <p:cNvPr id="7181" name="Picture 2"/>
          <p:cNvPicPr>
            <a:picLocks noChangeAspect="1"/>
          </p:cNvPicPr>
          <p:nvPr/>
        </p:nvPicPr>
        <p:blipFill>
          <a:blip r:embed="rId1"/>
          <a:stretch>
            <a:fillRect/>
          </a:stretch>
        </p:blipFill>
        <p:spPr>
          <a:xfrm>
            <a:off x="4799013" y="161925"/>
            <a:ext cx="8191500" cy="1114425"/>
          </a:xfrm>
          <a:prstGeom prst="rect">
            <a:avLst/>
          </a:prstGeom>
          <a:noFill/>
          <a:ln w="9525">
            <a:noFill/>
          </a:ln>
        </p:spPr>
      </p:pic>
      <p:sp>
        <p:nvSpPr>
          <p:cNvPr id="4" name="TextBox 3"/>
          <p:cNvSpPr txBox="1">
            <a:spLocks noChangeArrowheads="1"/>
          </p:cNvSpPr>
          <p:nvPr/>
        </p:nvSpPr>
        <p:spPr bwMode="auto">
          <a:xfrm>
            <a:off x="1371600" y="4229100"/>
            <a:ext cx="15789275"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pPr algn="ctr">
              <a:lnSpc>
                <a:spcPts val="5740"/>
              </a:lnSpc>
            </a:pPr>
            <a:r>
              <a:rPr lang="en-US" altLang="en-US" sz="3200" b="1">
                <a:solidFill>
                  <a:srgbClr val="051D40"/>
                </a:solidFill>
                <a:latin typeface="Times New Roman" panose="02020503050405090304" pitchFamily="18" charset="0"/>
                <a:sym typeface="Open Sans Extra Bold" charset="0"/>
              </a:rPr>
              <a:t>PREVENTION OF CARDIOMETABOLIC RISK USING SMART GAS ANALYZER</a:t>
            </a:r>
            <a:endParaRPr lang="en-US" altLang="en-US" sz="3200" b="1">
              <a:solidFill>
                <a:srgbClr val="051D40"/>
              </a:solidFill>
              <a:latin typeface="Times New Roman" panose="02020503050405090304" pitchFamily="18" charset="0"/>
              <a:cs typeface="Times New Roman" panose="02020503050405090304" pitchFamily="18" charset="0"/>
              <a:sym typeface="Open Sans Extra Bold" charset="0"/>
            </a:endParaRPr>
          </a:p>
        </p:txBody>
      </p:sp>
      <p:sp>
        <p:nvSpPr>
          <p:cNvPr id="6" name="TextBox 19"/>
          <p:cNvSpPr txBox="1"/>
          <p:nvPr/>
        </p:nvSpPr>
        <p:spPr>
          <a:xfrm>
            <a:off x="9792970" y="6736080"/>
            <a:ext cx="7498080" cy="1744980"/>
          </a:xfrm>
          <a:prstGeom prst="rect">
            <a:avLst/>
          </a:prstGeom>
          <a:noFill/>
          <a:ln w="9525">
            <a:noFill/>
          </a:ln>
        </p:spPr>
        <p:txBody>
          <a:bodyPr lIns="0" tIns="0" rIns="0" bIns="0">
            <a:noAutofit/>
          </a:bodyPr>
          <a:p>
            <a:pPr algn="ctr" eaLnBrk="1" hangingPunct="1">
              <a:lnSpc>
                <a:spcPts val="3365"/>
              </a:lnSpc>
            </a:pP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RESENTED BY</a:t>
            </a:r>
            <a:endPar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endParaRPr>
          </a:p>
          <a:p>
            <a:pPr algn="ctr" eaLnBrk="1" hangingPunct="1">
              <a:lnSpc>
                <a:spcPts val="3365"/>
              </a:lnSpc>
            </a:pP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1.</a:t>
            </a:r>
            <a:r>
              <a:rPr lang="en-IN"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 P.REKHA SHANMUKHI</a:t>
            </a: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(VTU</a:t>
            </a:r>
            <a:r>
              <a:rPr lang="en-IN"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19523</a:t>
            </a: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a:t>
            </a:r>
            <a:r>
              <a:rPr lang="en-IN"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21UECS0454</a:t>
            </a: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a:t>
            </a:r>
            <a:endPar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endParaRPr>
          </a:p>
          <a:p>
            <a:pPr algn="l" eaLnBrk="1" hangingPunct="1">
              <a:lnSpc>
                <a:spcPts val="3365"/>
              </a:lnSpc>
            </a:pPr>
            <a:r>
              <a:rPr lang="en-IN"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  </a:t>
            </a: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2. </a:t>
            </a:r>
            <a:r>
              <a:rPr lang="en-US" altLang="en-US" sz="2400" b="1">
                <a:solidFill>
                  <a:srgbClr val="051D40"/>
                </a:solidFill>
                <a:latin typeface="Times New Roman" panose="02020503050405090304" pitchFamily="18" charset="0"/>
                <a:sym typeface="Open Sans Extra Bold" charset="0"/>
              </a:rPr>
              <a:t>S.GOPINADH(VTU19522)(21UECS0560)</a:t>
            </a:r>
            <a:endParaRPr lang="en-US" altLang="en-US" sz="2400" b="1">
              <a:solidFill>
                <a:srgbClr val="051D40"/>
              </a:solidFill>
              <a:latin typeface="Times New Roman" panose="02020503050405090304" pitchFamily="18" charset="0"/>
              <a:sym typeface="Open Sans Extra Bold" charset="0"/>
            </a:endParaRPr>
          </a:p>
          <a:p>
            <a:pPr algn="l" eaLnBrk="1" hangingPunct="1">
              <a:lnSpc>
                <a:spcPts val="3365"/>
              </a:lnSpc>
            </a:pPr>
            <a:r>
              <a:rPr lang="en-IN"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  </a:t>
            </a:r>
            <a:r>
              <a:rPr lang="en-US" altLang="en-US" sz="2400" b="1" dirty="0">
                <a:solidFill>
                  <a:srgbClr val="051D40"/>
                </a:solidFill>
                <a:latin typeface="Times New Roman" panose="02020503050405090304" pitchFamily="18" charset="0"/>
                <a:cs typeface="Times New Roman" panose="02020503050405090304" pitchFamily="18" charset="0"/>
                <a:sym typeface="Open Sans Extra Bold" charset="0"/>
              </a:rPr>
              <a:t>3. </a:t>
            </a:r>
            <a:r>
              <a:rPr lang="en-US" altLang="en-US" sz="2400" b="1">
                <a:solidFill>
                  <a:srgbClr val="051D40"/>
                </a:solidFill>
                <a:latin typeface="Times New Roman" panose="02020503050405090304" pitchFamily="18" charset="0"/>
                <a:sym typeface="Open Sans Extra Bold" charset="0"/>
              </a:rPr>
              <a:t>P.NEERAJA(VTU19613)(21UECS0483) </a:t>
            </a:r>
            <a:endParaRPr lang="en-US" altLang="en-US" sz="2400" b="1" dirty="0">
              <a:solidFill>
                <a:srgbClr val="051D40"/>
              </a:solidFill>
              <a:latin typeface="Times New Roman" panose="02020503050405090304" pitchFamily="18" charset="0"/>
              <a:ea typeface="Times New Roman" panose="02020503050405090304" pitchFamily="18" charset="0"/>
              <a:sym typeface="Open Sans Extra Bold"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 name="Text Box 2"/>
          <p:cNvSpPr txBox="1"/>
          <p:nvPr/>
        </p:nvSpPr>
        <p:spPr>
          <a:xfrm>
            <a:off x="2209800" y="1638300"/>
            <a:ext cx="5080000" cy="455295"/>
          </a:xfrm>
          <a:prstGeom prst="rect">
            <a:avLst/>
          </a:prstGeom>
        </p:spPr>
        <p:txBody>
          <a:bodyPr>
            <a:noAutofit/>
          </a:bodyPr>
          <a:p>
            <a:r>
              <a:rPr sz="2800" b="1">
                <a:solidFill>
                  <a:srgbClr val="000000"/>
                </a:solidFill>
                <a:latin typeface="Times New Roman Bold" panose="02020503050405090304" charset="0"/>
                <a:ea typeface="NimbusRomNo9L-Medi"/>
                <a:cs typeface="Times New Roman Bold" panose="02020503050405090304" charset="0"/>
              </a:rPr>
              <a:t>Data Flow Diagram</a:t>
            </a:r>
            <a:endParaRPr sz="2800" b="1">
              <a:solidFill>
                <a:srgbClr val="000000"/>
              </a:solidFill>
              <a:latin typeface="Times New Roman Bold" panose="02020503050405090304" charset="0"/>
              <a:ea typeface="NimbusRomNo9L-Medi"/>
              <a:cs typeface="Times New Roman Bold" panose="02020503050405090304" charset="0"/>
            </a:endParaRPr>
          </a:p>
        </p:txBody>
      </p:sp>
      <p:pic>
        <p:nvPicPr>
          <p:cNvPr id="4" name="Picture 3"/>
          <p:cNvPicPr>
            <a:picLocks noChangeAspect="1"/>
          </p:cNvPicPr>
          <p:nvPr/>
        </p:nvPicPr>
        <p:blipFill>
          <a:blip r:embed="rId1"/>
          <a:stretch>
            <a:fillRect/>
          </a:stretch>
        </p:blipFill>
        <p:spPr>
          <a:xfrm>
            <a:off x="5867400" y="2780030"/>
            <a:ext cx="4044950" cy="6392545"/>
          </a:xfrm>
          <a:prstGeom prst="rect">
            <a:avLst/>
          </a:prstGeom>
        </p:spPr>
      </p:pic>
      <p:sp>
        <p:nvSpPr>
          <p:cNvPr id="14338"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IN" altLang="en-US" sz="4400" b="1" dirty="0">
                <a:latin typeface="Arial" panose="020B0604020202090204" pitchFamily="34" charset="0"/>
                <a:cs typeface="Arial" panose="020B0604020202090204" pitchFamily="34" charset="0"/>
              </a:rPr>
              <a:t>Methodology / Architecture</a:t>
            </a:r>
            <a:endParaRPr lang="en-IN" altLang="en-US" sz="4400" b="1" dirty="0">
              <a:latin typeface="Arial" panose="020B0604020202090204" pitchFamily="34" charset="0"/>
              <a:ea typeface="Arial" panose="020B060402020209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2" name="Date Placeholder 11"/>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1F0EAC9E-217D-4CCF-A70D-20F2C3B6272C}"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5363" name="Slide Number Placeholder 12"/>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4" name="Footer Placeholder 13"/>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5365" name="TextBox 2"/>
          <p:cNvSpPr txBox="1"/>
          <p:nvPr/>
        </p:nvSpPr>
        <p:spPr>
          <a:xfrm>
            <a:off x="1600200" y="1181100"/>
            <a:ext cx="10896600" cy="1445260"/>
          </a:xfrm>
          <a:prstGeom prst="rect">
            <a:avLst/>
          </a:prstGeom>
          <a:noFill/>
          <a:ln w="9525">
            <a:noFill/>
          </a:ln>
        </p:spPr>
        <p:txBody>
          <a:bodyPr>
            <a:spAutoFit/>
          </a:bodyPr>
          <a:p>
            <a:r>
              <a:rPr lang="en-IN" altLang="en-US" sz="4400" b="1" dirty="0">
                <a:latin typeface="Arial" panose="020B0604020202090204" pitchFamily="34" charset="0"/>
                <a:cs typeface="Arial" panose="020B0604020202090204" pitchFamily="34" charset="0"/>
              </a:rPr>
              <a:t>Algorithm with Description</a:t>
            </a:r>
            <a:endParaRPr lang="en-IN" altLang="en-US" sz="4400" b="1" dirty="0">
              <a:latin typeface="Arial" panose="020B0604020202090204" pitchFamily="34" charset="0"/>
              <a:cs typeface="Arial" panose="020B0604020202090204" pitchFamily="34" charset="0"/>
            </a:endParaRPr>
          </a:p>
          <a:p>
            <a:r>
              <a:rPr lang="en-IN" altLang="en-US" sz="4400" b="1" dirty="0">
                <a:latin typeface="Arial" panose="020B0604020202090204" pitchFamily="34" charset="0"/>
                <a:ea typeface="Arial" panose="020B0604020202090204" pitchFamily="34" charset="0"/>
              </a:rPr>
              <a:t>    </a:t>
            </a:r>
            <a:endParaRPr lang="en-IN" altLang="en-US" sz="4400" b="1" dirty="0">
              <a:latin typeface="Arial" panose="020B0604020202090204" pitchFamily="34" charset="0"/>
              <a:ea typeface="Arial" panose="020B0604020202090204" pitchFamily="34" charset="0"/>
            </a:endParaRPr>
          </a:p>
        </p:txBody>
      </p:sp>
      <p:sp>
        <p:nvSpPr>
          <p:cNvPr id="13318" name="TextBox 2"/>
          <p:cNvSpPr txBox="1">
            <a:spLocks noChangeArrowheads="1"/>
          </p:cNvSpPr>
          <p:nvPr/>
        </p:nvSpPr>
        <p:spPr bwMode="auto">
          <a:xfrm>
            <a:off x="2133600" y="2327275"/>
            <a:ext cx="11593513" cy="686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pPr eaLnBrk="0" hangingPunct="0"/>
            <a:r>
              <a:rPr lang="en-IN" altLang="en-US" sz="2200" b="1">
                <a:latin typeface="Times New Roman" panose="02020503050405090304" pitchFamily="18" charset="0"/>
              </a:rPr>
              <a:t>Algorithm 1 (Cardiometabolic Risk Prediction using Smart Gas Analyzer)</a:t>
            </a:r>
            <a:endParaRPr lang="en-IN" altLang="en-US" sz="2200" b="1">
              <a:latin typeface="Times New Roman" panose="02020503050405090304" pitchFamily="18" charset="0"/>
            </a:endParaRPr>
          </a:p>
          <a:p>
            <a:pPr eaLnBrk="0" hangingPunct="0"/>
            <a:r>
              <a:rPr lang="en-IN" altLang="en-US" sz="2200" b="1">
                <a:latin typeface="Times New Roman" panose="02020503050405090304" pitchFamily="18" charset="0"/>
              </a:rPr>
              <a:t>mean risk score</a:t>
            </a:r>
            <a:r>
              <a:rPr lang="en-IN" altLang="en-US" sz="2200">
                <a:latin typeface="Times New Roman" panose="02020503050405090304" pitchFamily="18" charset="0"/>
              </a:rPr>
              <a:t> = 0</a:t>
            </a:r>
            <a:br>
              <a:rPr lang="en-IN" altLang="en-US" sz="2200">
                <a:latin typeface="Times New Roman" panose="02020503050405090304" pitchFamily="18" charset="0"/>
              </a:rPr>
            </a:br>
            <a:r>
              <a:rPr lang="en-IN" altLang="en-US" sz="2200" b="1">
                <a:latin typeface="Times New Roman" panose="02020503050405090304" pitchFamily="18" charset="0"/>
              </a:rPr>
              <a:t>count</a:t>
            </a:r>
            <a:r>
              <a:rPr lang="en-IN" altLang="en-US" sz="2200">
                <a:latin typeface="Times New Roman" panose="02020503050405090304" pitchFamily="18" charset="0"/>
              </a:rPr>
              <a:t> = 0</a:t>
            </a:r>
            <a:endParaRPr lang="en-IN" altLang="en-US" sz="2200">
              <a:latin typeface="Times New Roman" panose="02020503050405090304" pitchFamily="18" charset="0"/>
            </a:endParaRPr>
          </a:p>
          <a:p>
            <a:pPr eaLnBrk="0" hangingPunct="0"/>
            <a:r>
              <a:rPr lang="en-IN" altLang="en-US" sz="2200">
                <a:latin typeface="Times New Roman" panose="02020503050405090304" pitchFamily="18" charset="0"/>
              </a:rPr>
              <a:t>SSS = Sensor data collected from breath samples</a:t>
            </a:r>
            <a:br>
              <a:rPr lang="en-IN" altLang="en-US" sz="2200">
                <a:latin typeface="Times New Roman" panose="02020503050405090304" pitchFamily="18" charset="0"/>
              </a:rPr>
            </a:br>
            <a:r>
              <a:rPr lang="en-IN" altLang="en-US" sz="2200">
                <a:latin typeface="Times New Roman" panose="02020503050405090304" pitchFamily="18" charset="0"/>
              </a:rPr>
              <a:t>FFF = Extracted feature vectors from gas concentrations</a:t>
            </a:r>
            <a:br>
              <a:rPr lang="en-IN" altLang="en-US" sz="2200">
                <a:latin typeface="Times New Roman" panose="02020503050405090304" pitchFamily="18" charset="0"/>
              </a:rPr>
            </a:br>
            <a:r>
              <a:rPr lang="en-IN" altLang="en-US" sz="2200">
                <a:latin typeface="Times New Roman" panose="02020503050405090304" pitchFamily="18" charset="0"/>
              </a:rPr>
              <a:t>MMM = Pretrained machine learning model</a:t>
            </a:r>
            <a:endParaRPr lang="en-IN" altLang="en-US" sz="2200">
              <a:latin typeface="Times New Roman" panose="02020503050405090304" pitchFamily="18" charset="0"/>
            </a:endParaRPr>
          </a:p>
          <a:p>
            <a:pPr eaLnBrk="0" hangingPunct="0"/>
            <a:r>
              <a:rPr lang="en-IN" altLang="en-US" sz="2200">
                <a:latin typeface="Times New Roman" panose="02020503050405090304" pitchFamily="18" charset="0"/>
              </a:rPr>
              <a:t>For (</a:t>
            </a:r>
            <a:r>
              <a:rPr lang="en-IN" altLang="en-US" sz="2200" b="1">
                <a:latin typeface="Times New Roman" panose="02020503050405090304" pitchFamily="18" charset="0"/>
              </a:rPr>
              <a:t>N</a:t>
            </a:r>
            <a:r>
              <a:rPr lang="en-IN" altLang="en-US" sz="2200">
                <a:latin typeface="Times New Roman" panose="02020503050405090304" pitchFamily="18" charset="0"/>
              </a:rPr>
              <a:t>), where </a:t>
            </a:r>
            <a:r>
              <a:rPr lang="en-IN" altLang="en-US" sz="2200" b="1">
                <a:latin typeface="Times New Roman" panose="02020503050405090304" pitchFamily="18" charset="0"/>
              </a:rPr>
              <a:t>N</a:t>
            </a:r>
            <a:r>
              <a:rPr lang="en-IN" altLang="en-US" sz="2200">
                <a:latin typeface="Times New Roman" panose="02020503050405090304" pitchFamily="18" charset="0"/>
              </a:rPr>
              <a:t> = total number of samples</a:t>
            </a:r>
            <a:br>
              <a:rPr lang="en-IN" altLang="en-US" sz="2200">
                <a:latin typeface="Times New Roman" panose="02020503050405090304" pitchFamily="18" charset="0"/>
              </a:rPr>
            </a:br>
            <a:r>
              <a:rPr lang="en-IN" altLang="en-US" sz="2200">
                <a:latin typeface="Times New Roman" panose="02020503050405090304" pitchFamily="18" charset="0"/>
              </a:rPr>
              <a:t>{</a:t>
            </a:r>
            <a:br>
              <a:rPr lang="en-IN" altLang="en-US" sz="2200">
                <a:latin typeface="Times New Roman" panose="02020503050405090304" pitchFamily="18" charset="0"/>
              </a:rPr>
            </a:br>
            <a:r>
              <a:rPr lang="en-IN" altLang="en-US" sz="2200" b="1">
                <a:latin typeface="Times New Roman" panose="02020503050405090304" pitchFamily="18" charset="0"/>
              </a:rPr>
              <a:t>Preprocessing</a:t>
            </a:r>
            <a:r>
              <a:rPr lang="en-IN" altLang="en-US" sz="2200">
                <a:latin typeface="Times New Roman" panose="02020503050405090304" pitchFamily="18" charset="0"/>
              </a:rPr>
              <a:t> = Normalize gas concentration levels</a:t>
            </a:r>
            <a:br>
              <a:rPr lang="en-IN" altLang="en-US" sz="2200">
                <a:latin typeface="Times New Roman" panose="02020503050405090304" pitchFamily="18" charset="0"/>
              </a:rPr>
            </a:br>
            <a:r>
              <a:rPr lang="en-IN" altLang="en-US" sz="2200" b="1">
                <a:latin typeface="Times New Roman" panose="02020503050405090304" pitchFamily="18" charset="0"/>
              </a:rPr>
              <a:t>Feature Extraction</a:t>
            </a:r>
            <a:r>
              <a:rPr lang="en-IN" altLang="en-US" sz="2200">
                <a:latin typeface="Times New Roman" panose="02020503050405090304" pitchFamily="18" charset="0"/>
              </a:rPr>
              <a:t> = Identify key biomarkers</a:t>
            </a:r>
            <a:br>
              <a:rPr lang="en-IN" altLang="en-US" sz="2200">
                <a:latin typeface="Times New Roman" panose="02020503050405090304" pitchFamily="18" charset="0"/>
              </a:rPr>
            </a:br>
            <a:r>
              <a:rPr lang="en-IN" altLang="en-US" sz="2200" b="1">
                <a:latin typeface="Times New Roman" panose="02020503050405090304" pitchFamily="18" charset="0"/>
              </a:rPr>
              <a:t>Risk Prediction</a:t>
            </a:r>
            <a:r>
              <a:rPr lang="en-IN" altLang="en-US" sz="2200">
                <a:latin typeface="Times New Roman" panose="02020503050405090304" pitchFamily="18" charset="0"/>
              </a:rPr>
              <a:t> = Compute score RiR_iRi​ using M(Fi)M(F_i)M(Fi​)</a:t>
            </a:r>
            <a:br>
              <a:rPr lang="en-IN" altLang="en-US" sz="2200">
                <a:latin typeface="Times New Roman" panose="02020503050405090304" pitchFamily="18" charset="0"/>
              </a:rPr>
            </a:br>
            <a:r>
              <a:rPr lang="en-IN" altLang="en-US" sz="2200" b="1">
                <a:latin typeface="Times New Roman" panose="02020503050405090304" pitchFamily="18" charset="0"/>
              </a:rPr>
              <a:t>Categorization</a:t>
            </a:r>
            <a:r>
              <a:rPr lang="en-IN" altLang="en-US" sz="2200">
                <a:latin typeface="Times New Roman" panose="02020503050405090304" pitchFamily="18" charset="0"/>
              </a:rPr>
              <a:t> = Assign risk level: {Low, Moderate, High}</a:t>
            </a:r>
            <a:br>
              <a:rPr lang="en-IN" altLang="en-US" sz="2200">
                <a:latin typeface="Times New Roman" panose="02020503050405090304" pitchFamily="18" charset="0"/>
              </a:rPr>
            </a:br>
            <a:r>
              <a:rPr lang="en-IN" altLang="en-US" sz="2200" b="1">
                <a:latin typeface="Times New Roman" panose="02020503050405090304" pitchFamily="18" charset="0"/>
              </a:rPr>
              <a:t>count</a:t>
            </a:r>
            <a:r>
              <a:rPr lang="en-IN" altLang="en-US" sz="2200">
                <a:latin typeface="Times New Roman" panose="02020503050405090304" pitchFamily="18" charset="0"/>
              </a:rPr>
              <a:t> += 1</a:t>
            </a:r>
            <a:br>
              <a:rPr lang="en-IN" altLang="en-US" sz="2200">
                <a:latin typeface="Times New Roman" panose="02020503050405090304" pitchFamily="18" charset="0"/>
              </a:rPr>
            </a:br>
            <a:r>
              <a:rPr lang="en-IN" altLang="en-US" sz="2200">
                <a:latin typeface="Times New Roman" panose="02020503050405090304" pitchFamily="18" charset="0"/>
              </a:rPr>
              <a:t>}</a:t>
            </a:r>
            <a:endParaRPr lang="en-IN" altLang="en-US" sz="2200">
              <a:latin typeface="Times New Roman" panose="02020503050405090304" pitchFamily="18" charset="0"/>
            </a:endParaRPr>
          </a:p>
          <a:p>
            <a:pPr eaLnBrk="0" hangingPunct="0"/>
            <a:r>
              <a:rPr lang="en-IN" altLang="en-US" sz="2200">
                <a:latin typeface="Times New Roman" panose="02020503050405090304" pitchFamily="18" charset="0"/>
              </a:rPr>
              <a:t>ccc = number of high-risk predictions</a:t>
            </a:r>
            <a:br>
              <a:rPr lang="en-IN" altLang="en-US" sz="2200">
                <a:latin typeface="Times New Roman" panose="02020503050405090304" pitchFamily="18" charset="0"/>
              </a:rPr>
            </a:br>
            <a:r>
              <a:rPr lang="en-IN" altLang="en-US" sz="2200">
                <a:latin typeface="Times New Roman" panose="02020503050405090304" pitchFamily="18" charset="0"/>
              </a:rPr>
              <a:t>if (ccc == total number of samples)</a:t>
            </a:r>
            <a:br>
              <a:rPr lang="en-IN" altLang="en-US" sz="2200">
                <a:latin typeface="Times New Roman" panose="02020503050405090304" pitchFamily="18" charset="0"/>
              </a:rPr>
            </a:br>
            <a:r>
              <a:rPr lang="en-IN" altLang="en-US" sz="2200">
                <a:latin typeface="Times New Roman" panose="02020503050405090304" pitchFamily="18" charset="0"/>
              </a:rPr>
              <a:t>{ </a:t>
            </a:r>
            <a:r>
              <a:rPr lang="en-IN" altLang="en-US" sz="2200" b="1">
                <a:latin typeface="Times New Roman" panose="02020503050405090304" pitchFamily="18" charset="0"/>
              </a:rPr>
              <a:t>risk level</a:t>
            </a:r>
            <a:r>
              <a:rPr lang="en-IN" altLang="en-US" sz="2200">
                <a:latin typeface="Times New Roman" panose="02020503050405090304" pitchFamily="18" charset="0"/>
              </a:rPr>
              <a:t> = </a:t>
            </a:r>
            <a:r>
              <a:rPr lang="en-IN" altLang="en-US" sz="2200" b="1">
                <a:latin typeface="Times New Roman" panose="02020503050405090304" pitchFamily="18" charset="0"/>
              </a:rPr>
              <a:t>High</a:t>
            </a:r>
            <a:r>
              <a:rPr lang="en-IN" altLang="en-US" sz="2200">
                <a:latin typeface="Times New Roman" panose="02020503050405090304" pitchFamily="18" charset="0"/>
              </a:rPr>
              <a:t> }</a:t>
            </a:r>
            <a:br>
              <a:rPr lang="en-IN" altLang="en-US" sz="2200">
                <a:latin typeface="Times New Roman" panose="02020503050405090304" pitchFamily="18" charset="0"/>
              </a:rPr>
            </a:br>
            <a:r>
              <a:rPr lang="en-IN" altLang="en-US" sz="2200">
                <a:latin typeface="Times New Roman" panose="02020503050405090304" pitchFamily="18" charset="0"/>
              </a:rPr>
              <a:t>else</a:t>
            </a:r>
            <a:br>
              <a:rPr lang="en-IN" altLang="en-US" sz="2200">
                <a:latin typeface="Times New Roman" panose="02020503050405090304" pitchFamily="18" charset="0"/>
              </a:rPr>
            </a:br>
            <a:r>
              <a:rPr lang="en-IN" altLang="en-US" sz="2200">
                <a:latin typeface="Times New Roman" panose="02020503050405090304" pitchFamily="18" charset="0"/>
              </a:rPr>
              <a:t>{ </a:t>
            </a:r>
            <a:r>
              <a:rPr lang="en-IN" altLang="en-US" sz="2200" b="1">
                <a:latin typeface="Times New Roman" panose="02020503050405090304" pitchFamily="18" charset="0"/>
              </a:rPr>
              <a:t>risk level</a:t>
            </a:r>
            <a:r>
              <a:rPr lang="en-IN" altLang="en-US" sz="2200">
                <a:latin typeface="Times New Roman" panose="02020503050405090304" pitchFamily="18" charset="0"/>
              </a:rPr>
              <a:t> = c/Nc/Nc/N }</a:t>
            </a:r>
            <a:endParaRPr lang="en-IN" altLang="en-US" sz="2200">
              <a:latin typeface="Times New Roman" panose="02020503050405090304" pitchFamily="18" charset="0"/>
            </a:endParaRPr>
          </a:p>
          <a:p>
            <a:pPr eaLnBrk="0" hangingPunct="0"/>
            <a:r>
              <a:rPr lang="en-IN" altLang="en-US" sz="2200" b="1">
                <a:latin typeface="Times New Roman" panose="02020503050405090304" pitchFamily="18" charset="0"/>
              </a:rPr>
              <a:t>mean risk score</a:t>
            </a:r>
            <a:r>
              <a:rPr lang="en-IN" altLang="en-US" sz="2200">
                <a:latin typeface="Times New Roman" panose="02020503050405090304" pitchFamily="18" charset="0"/>
              </a:rPr>
              <a:t> = ∑i=1NRi/N\sum_{i=1}^{N} R_i / N∑i=1N​Ri​/N</a:t>
            </a:r>
            <a:endParaRPr lang="en-IN" altLang="en-US" sz="2200">
              <a:latin typeface="Times New Roman" panose="02020503050405090304" pitchFamily="18" charset="0"/>
              <a:cs typeface="Times New Roman" panose="0202050305040509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2" name="Date Placeholder 11"/>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1F0EAC9E-217D-4CCF-A70D-20F2C3B6272C}"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6387" name="Slide Number Placeholder 12"/>
          <p:cNvSpPr txBox="1">
            <a:spLocks noGrp="1"/>
          </p:cNvSpPr>
          <p:nvPr>
            <p:ph type="sldNum" sz="quarter" idx="4"/>
          </p:nvPr>
        </p:nvSpPr>
        <p:spPr>
          <a:xfrm>
            <a:off x="15951200" y="9610725"/>
            <a:ext cx="2297113" cy="547688"/>
          </a:xfrm>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4" name="Footer Placeholder 13"/>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6389" name="TextBox 2"/>
          <p:cNvSpPr txBox="1"/>
          <p:nvPr/>
        </p:nvSpPr>
        <p:spPr>
          <a:xfrm>
            <a:off x="1600200" y="1181100"/>
            <a:ext cx="10896600" cy="769938"/>
          </a:xfrm>
          <a:prstGeom prst="rect">
            <a:avLst/>
          </a:prstGeom>
          <a:noFill/>
          <a:ln w="9525">
            <a:noFill/>
          </a:ln>
        </p:spPr>
        <p:txBody>
          <a:bodyPr>
            <a:spAutoFit/>
          </a:bodyPr>
          <a:p>
            <a:r>
              <a:rPr lang="en-IN" altLang="en-US" sz="4400" b="1" dirty="0">
                <a:latin typeface="Arial" panose="020B0604020202090204" pitchFamily="34" charset="0"/>
                <a:cs typeface="Arial" panose="020B0604020202090204" pitchFamily="34" charset="0"/>
              </a:rPr>
              <a:t>Algorithm with Description (Contd..)</a:t>
            </a:r>
            <a:endParaRPr lang="en-IN" altLang="en-US" sz="4400" b="1" dirty="0">
              <a:latin typeface="Arial" panose="020B0604020202090204" pitchFamily="34" charset="0"/>
              <a:ea typeface="Arial" panose="020B0604020202090204" pitchFamily="34" charset="0"/>
            </a:endParaRPr>
          </a:p>
        </p:txBody>
      </p:sp>
      <p:sp>
        <p:nvSpPr>
          <p:cNvPr id="16391" name="TextBox 5"/>
          <p:cNvSpPr txBox="1"/>
          <p:nvPr/>
        </p:nvSpPr>
        <p:spPr>
          <a:xfrm>
            <a:off x="1752600" y="2324100"/>
            <a:ext cx="10896600" cy="523875"/>
          </a:xfrm>
          <a:prstGeom prst="rect">
            <a:avLst/>
          </a:prstGeom>
          <a:noFill/>
          <a:ln w="9525">
            <a:noFill/>
          </a:ln>
        </p:spPr>
        <p:txBody>
          <a:bodyPr>
            <a:spAutoFit/>
          </a:bodyPr>
          <a:p>
            <a:r>
              <a:rPr lang="en-IN" altLang="en-US" sz="2800" b="1" dirty="0">
                <a:latin typeface="Arial" panose="020B0604020202090204" pitchFamily="34" charset="0"/>
                <a:cs typeface="Arial" panose="020B0604020202090204" pitchFamily="34" charset="0"/>
              </a:rPr>
              <a:t>Mathematical Representation with Description </a:t>
            </a:r>
            <a:endParaRPr lang="en-IN" altLang="en-US" sz="2800" b="1" dirty="0">
              <a:latin typeface="Arial" panose="020B0604020202090204" pitchFamily="34" charset="0"/>
              <a:ea typeface="Arial" panose="020B0604020202090204" pitchFamily="34" charset="0"/>
            </a:endParaRPr>
          </a:p>
        </p:txBody>
      </p:sp>
      <p:sp>
        <p:nvSpPr>
          <p:cNvPr id="14343" name="TextBox 4"/>
          <p:cNvSpPr txBox="1">
            <a:spLocks noChangeArrowheads="1"/>
          </p:cNvSpPr>
          <p:nvPr/>
        </p:nvSpPr>
        <p:spPr bwMode="auto">
          <a:xfrm>
            <a:off x="1981200" y="3074988"/>
            <a:ext cx="12954000" cy="6677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pPr eaLnBrk="0" hangingPunct="0"/>
            <a:r>
              <a:rPr lang="en-US" altLang="en-US" sz="2400" b="1">
                <a:latin typeface="Times New Roman" panose="02020503050405090304" pitchFamily="18" charset="0"/>
              </a:rPr>
              <a:t>1. Breath Gas Analysis Model</a:t>
            </a:r>
            <a:endParaRPr lang="en-US" altLang="en-US" sz="2400" b="1">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The smart gas analyzer collects breath samples and measures the concentration of multiple gas biomarkers:</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S={G1,G2,G3,...,Gn}</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S={G1​,G2​,G3​,...,Gn​}</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where GiGi​ represents the concentration of the ii-th gas component (e.g., CO₂, NH₃, acetone) in ppm (parts per million).</a:t>
            </a:r>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r>
              <a:rPr lang="en-US" altLang="en-US" sz="2400" b="1">
                <a:latin typeface="Times New Roman" panose="02020503050405090304" pitchFamily="18" charset="0"/>
              </a:rPr>
              <a:t>2. Feature Extraction &amp; Normalization</a:t>
            </a:r>
            <a:endParaRPr lang="en-US" altLang="en-US" sz="2400" b="1">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The collected gas concentrations are normalized to reduce environmental and individual variability:</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Fi=Gi−μGiσGi</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Fi​=σGi​​Gi​−μGi​​​</a:t>
            </a:r>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where:</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    μGiμGi​​ is the mean concentration of gas GiGi​ across the population,</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    σGiσGi​​ is the standard deviation of GiGi​,</a:t>
            </a:r>
            <a:endParaRPr lang="en-US" altLang="en-US" sz="2000">
              <a:latin typeface="Times New Roman" panose="02020503050405090304" pitchFamily="18" charset="0"/>
            </a:endParaRPr>
          </a:p>
          <a:p>
            <a:pPr eaLnBrk="0" hangingPunct="0"/>
            <a:r>
              <a:rPr lang="en-US" altLang="en-US" sz="2000">
                <a:latin typeface="Times New Roman" panose="02020503050405090304" pitchFamily="18" charset="0"/>
              </a:rPr>
              <a:t>    FiFi​ is the normalized feature value.</a:t>
            </a:r>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endParaRPr>
          </a:p>
          <a:p>
            <a:pPr eaLnBrk="0" hangingPunct="0"/>
            <a:endParaRPr lang="en-US" altLang="en-US" sz="2000">
              <a:latin typeface="Times New Roman" panose="02020503050405090304" pitchFamily="18" charset="0"/>
              <a:cs typeface="Times New Roman" panose="0202050305040509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5362" name="TextBox 3"/>
          <p:cNvSpPr txBox="1">
            <a:spLocks noChangeArrowheads="1"/>
          </p:cNvSpPr>
          <p:nvPr/>
        </p:nvSpPr>
        <p:spPr bwMode="auto">
          <a:xfrm>
            <a:off x="2362200" y="989330"/>
            <a:ext cx="11706860" cy="8308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pPr eaLnBrk="0" hangingPunct="0"/>
            <a:r>
              <a:rPr lang="en-US" altLang="en-US" sz="2400" b="1">
                <a:latin typeface="Times New Roman" panose="02020503050405090304" pitchFamily="18" charset="0"/>
              </a:rPr>
              <a:t>3. Risk Score Calculation</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The system uses a weighted sum of extracted features to calculate a risk score RR:</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R=w1F1+w2F2+⋯+wnFn+b</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R=w1​F1​+w2​F2​+⋯+wn​Fn​+b</a:t>
            </a:r>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where:</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    wiwi​ are learned model weights for each biomarker,</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    bb is the bias term,</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    RR represents the individual's cardiometabolic risk score.</a:t>
            </a:r>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r>
              <a:rPr lang="en-US" altLang="en-US" sz="2400" b="1">
                <a:latin typeface="Times New Roman" panose="02020503050405090304" pitchFamily="18" charset="0"/>
              </a:rPr>
              <a:t>4. Risk Classification</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Based on the computed risk score RR, individuals are categorized into different risk levels:</a:t>
            </a:r>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where T1T1​ and T2T2​ are predefined threshold values determined through clinical studies.</a:t>
            </a:r>
            <a:endParaRPr lang="en-US" altLang="en-US" sz="2200">
              <a:latin typeface="Times New Roman" panose="02020503050405090304" pitchFamily="18" charset="0"/>
            </a:endParaRPr>
          </a:p>
          <a:p>
            <a:pPr eaLnBrk="0" hangingPunct="0"/>
            <a:endParaRPr lang="en-US" altLang="en-US" sz="2200">
              <a:latin typeface="Times New Roman" panose="02020503050405090304" pitchFamily="18" charset="0"/>
            </a:endParaRPr>
          </a:p>
          <a:p>
            <a:pPr eaLnBrk="0" hangingPunct="0"/>
            <a:r>
              <a:rPr lang="en-US" altLang="en-US" sz="2400" b="1">
                <a:latin typeface="Times New Roman" panose="02020503050405090304" pitchFamily="18" charset="0"/>
              </a:rPr>
              <a:t>5. Population-Level Risk Assessment</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The average cardiometabolic risk across a population of NN individuals is given by:</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Rˉ=1N∑i=1NRi</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Rˉ=N1​i=1∑N​Ri​</a:t>
            </a:r>
            <a:endParaRPr lang="en-US" altLang="en-US" sz="2200">
              <a:latin typeface="Times New Roman" panose="02020503050405090304" pitchFamily="18" charset="0"/>
            </a:endParaRPr>
          </a:p>
          <a:p>
            <a:pPr eaLnBrk="0" hangingPunct="0"/>
            <a:r>
              <a:rPr lang="en-US" altLang="en-US" sz="2200">
                <a:latin typeface="Times New Roman" panose="02020503050405090304" pitchFamily="18" charset="0"/>
              </a:rPr>
              <a:t>where RiRi​ is the individual risk score of the ii-th subject.</a:t>
            </a:r>
            <a:endParaRPr lang="en-IN" altLang="en-US" sz="2200">
              <a:latin typeface="Times New Roman" panose="02020503050405090304" pitchFamily="18" charset="0"/>
              <a:cs typeface="Times New Roman" panose="02020503050405090304" pitchFamily="18" charset="0"/>
            </a:endParaRPr>
          </a:p>
        </p:txBody>
      </p:sp>
      <p:sp>
        <p:nvSpPr>
          <p:cNvPr id="14" name="Footer Placeholder 13"/>
          <p:cNvSpPr txBox="1">
            <a:spLocks noGrp="1"/>
          </p:cNvSpPr>
          <p:nvPr>
            <p:ph type="ftr" sz="quarter" idx="3"/>
          </p:nvPr>
        </p:nvSpPr>
        <p:spPr>
          <a:noFill/>
        </p:spPr>
        <p:txBody>
          <a:bodyPr lIns="91440" tIns="45720" rIns="91440" bIns="45720" rtlCol="0" anchor="ctr"/>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pic>
        <p:nvPicPr>
          <p:cNvPr id="15363" name="Picture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4860925" y="5143500"/>
            <a:ext cx="3444875" cy="97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7410" name="TextBox 2"/>
          <p:cNvSpPr txBox="1"/>
          <p:nvPr/>
        </p:nvSpPr>
        <p:spPr>
          <a:xfrm>
            <a:off x="1295400" y="1257300"/>
            <a:ext cx="12725400" cy="736600"/>
          </a:xfrm>
          <a:prstGeom prst="rect">
            <a:avLst/>
          </a:prstGeom>
          <a:noFill/>
          <a:ln w="9525">
            <a:noFill/>
          </a:ln>
        </p:spPr>
        <p:txBody>
          <a:bodyPr lIns="0" tIns="0" rIns="0" bIns="0">
            <a:spAutoFit/>
          </a:bodyPr>
          <a:p>
            <a:r>
              <a:rPr lang="en-IN" altLang="en-US" sz="4800" b="1" dirty="0">
                <a:latin typeface="Arial" panose="020B0604020202090204" pitchFamily="34" charset="0"/>
                <a:cs typeface="Arial" panose="020B0604020202090204" pitchFamily="34" charset="0"/>
              </a:rPr>
              <a:t>Implementation</a:t>
            </a:r>
            <a:endParaRPr lang="en-IN" altLang="en-US" sz="4800" b="1" dirty="0">
              <a:latin typeface="Arial" panose="020B0604020202090204" pitchFamily="34" charset="0"/>
              <a:ea typeface="Arial" panose="020B0604020202090204" pitchFamily="34" charset="0"/>
            </a:endParaRPr>
          </a:p>
        </p:txBody>
      </p:sp>
      <p:grpSp>
        <p:nvGrpSpPr>
          <p:cNvPr id="17411" name="Group 6"/>
          <p:cNvGrpSpPr/>
          <p:nvPr/>
        </p:nvGrpSpPr>
        <p:grpSpPr>
          <a:xfrm>
            <a:off x="14700250" y="7073900"/>
            <a:ext cx="5946775" cy="5946775"/>
            <a:chOff x="0" y="0"/>
            <a:chExt cx="812800" cy="812800"/>
          </a:xfrm>
        </p:grpSpPr>
        <p:sp>
          <p:nvSpPr>
            <p:cNvPr id="17418" name="Freeform 7"/>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17419" name="TextBox 8"/>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9" name="TextBox 9"/>
          <p:cNvSpPr txBox="1"/>
          <p:nvPr/>
        </p:nvSpPr>
        <p:spPr>
          <a:xfrm>
            <a:off x="5999163" y="5643563"/>
            <a:ext cx="2662238" cy="2366963"/>
          </a:xfrm>
          <a:prstGeom prst="rect">
            <a:avLst/>
          </a:prstGeom>
        </p:spPr>
        <p:txBody>
          <a:bodyPr lIns="0" tIns="0" rIns="0" bIns="0">
            <a:spAutoFit/>
          </a:bodyPr>
          <a:lstStyle/>
          <a:p>
            <a:pPr marR="0" algn="ctr" defTabSz="457200" eaLnBrk="1" fontAlgn="auto" hangingPunct="1">
              <a:lnSpc>
                <a:spcPts val="2335"/>
              </a:lnSpc>
              <a:spcAft>
                <a:spcPts val="0"/>
              </a:spcAft>
              <a:buClrTx/>
              <a:buSzTx/>
              <a:buFontTx/>
              <a:buNone/>
              <a:defRPr/>
            </a:pPr>
            <a:r>
              <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rPr>
              <a:t>Lorem ipsum dolor sit amet, consectetur adipiscing elit. Nullam laoreet risus fringilla, egestas elit a, consequat augue. Phasellus sollicitudin felis mi, quis egestas ex ornare sed. </a:t>
            </a:r>
            <a:endPar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endParaRPr>
          </a:p>
        </p:txBody>
      </p:sp>
      <p:sp>
        <p:nvSpPr>
          <p:cNvPr id="10" name="TextBox 10"/>
          <p:cNvSpPr txBox="1"/>
          <p:nvPr/>
        </p:nvSpPr>
        <p:spPr>
          <a:xfrm>
            <a:off x="9690100" y="5643563"/>
            <a:ext cx="2660650" cy="2366963"/>
          </a:xfrm>
          <a:prstGeom prst="rect">
            <a:avLst/>
          </a:prstGeom>
        </p:spPr>
        <p:txBody>
          <a:bodyPr lIns="0" tIns="0" rIns="0" bIns="0">
            <a:spAutoFit/>
          </a:bodyPr>
          <a:lstStyle/>
          <a:p>
            <a:pPr marR="0" algn="ctr" defTabSz="457200" eaLnBrk="1" fontAlgn="auto" hangingPunct="1">
              <a:lnSpc>
                <a:spcPts val="2335"/>
              </a:lnSpc>
              <a:spcAft>
                <a:spcPts val="0"/>
              </a:spcAft>
              <a:buClrTx/>
              <a:buSzTx/>
              <a:buFontTx/>
              <a:buNone/>
              <a:defRPr/>
            </a:pPr>
            <a:r>
              <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rPr>
              <a:t>Lorem ipsum dolor sit amet, consectetur adipiscing elit. Nullam laoreet risus fringilla, egestas elit a, consequat augue. Phasellus sollicitudin felis mi, quis egestas ex ornare sed. </a:t>
            </a:r>
            <a:endPar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endParaRPr>
          </a:p>
        </p:txBody>
      </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43AB4A3-D055-4368-9ED9-7C5ECFBAEB57}"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7415"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Box 1"/>
          <p:cNvSpPr txBox="1">
            <a:spLocks noChangeArrowheads="1"/>
          </p:cNvSpPr>
          <p:nvPr/>
        </p:nvSpPr>
        <p:spPr bwMode="auto">
          <a:xfrm>
            <a:off x="1401763" y="2393950"/>
            <a:ext cx="15697200" cy="6740525"/>
          </a:xfrm>
          <a:prstGeom prst="rect">
            <a:avLst/>
          </a:prstGeom>
          <a:noFill/>
          <a:ln>
            <a:noFill/>
          </a:ln>
        </p:spPr>
        <p:txBody>
          <a:bodyPr>
            <a:spAutoFit/>
          </a:bodyPr>
          <a:lstStyle>
            <a:lvl1pPr>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algn="just" eaLnBrk="0" hangingPunct="0">
              <a:defRPr/>
            </a:pPr>
            <a:r>
              <a:rPr lang="en-US" sz="2400" b="1" dirty="0">
                <a:latin typeface="Times New Roman" panose="02020503050405090304" pitchFamily="18" charset="0"/>
                <a:cs typeface="Times New Roman" panose="02020503050405090304" pitchFamily="18" charset="0"/>
              </a:rPr>
              <a:t>Data Acquisition: </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Input: Breath samples analyzed by the smart gas analyzer.</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Process: Sensors detect volatile organic compounds (VOCs) related to cardiometabolic conditions.</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Output: Raw sensor data with gas concentration levels.</a:t>
            </a:r>
            <a:endParaRPr lang="en-US" sz="2400" dirty="0">
              <a:latin typeface="Times New Roman" panose="02020503050405090304" pitchFamily="18" charset="0"/>
              <a:cs typeface="Times New Roman" panose="02020503050405090304" pitchFamily="18" charset="0"/>
            </a:endParaRPr>
          </a:p>
          <a:p>
            <a:pPr algn="just" eaLnBrk="0" hangingPunct="0">
              <a:defRPr/>
            </a:pPr>
            <a:endParaRPr lang="en-US" altLang="en-US" sz="2400" dirty="0">
              <a:latin typeface="Times New Roman" panose="02020503050405090304" pitchFamily="18" charset="0"/>
              <a:cs typeface="Times New Roman" panose="02020503050405090304" pitchFamily="18" charset="0"/>
            </a:endParaRPr>
          </a:p>
          <a:p>
            <a:pPr algn="just" eaLnBrk="0" hangingPunct="0">
              <a:defRPr/>
            </a:pPr>
            <a:r>
              <a:rPr lang="en-US" sz="2400" b="1" dirty="0">
                <a:latin typeface="Times New Roman" panose="02020503050405090304" pitchFamily="18" charset="0"/>
                <a:cs typeface="Times New Roman" panose="02020503050405090304" pitchFamily="18" charset="0"/>
              </a:rPr>
              <a:t>Data Preprocessing:</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Input: Raw sensor readings.</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Process:   </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Apply signal filtering techniques to remove noise.    </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Normalize sensor values for consistency.</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Output: Cleaned and structured sensor data. </a:t>
            </a:r>
            <a:endParaRPr lang="en-US" sz="24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endParaRPr lang="en-US" sz="2400" dirty="0">
              <a:latin typeface="Times New Roman" panose="02020503050405090304" pitchFamily="18" charset="0"/>
              <a:cs typeface="Times New Roman" panose="02020503050405090304" pitchFamily="18" charset="0"/>
            </a:endParaRPr>
          </a:p>
          <a:p>
            <a:pPr algn="just" eaLnBrk="0" hangingPunct="0">
              <a:defRPr/>
            </a:pPr>
            <a:r>
              <a:rPr lang="en-IN" sz="2400" b="1" dirty="0">
                <a:latin typeface="Times New Roman" panose="02020503050405090304" pitchFamily="18" charset="0"/>
                <a:cs typeface="Times New Roman" panose="02020503050405090304" pitchFamily="18" charset="0"/>
              </a:rPr>
              <a:t>Feature Extraction</a:t>
            </a:r>
            <a:r>
              <a:rPr lang="en-US" sz="2400" b="1" dirty="0">
                <a:latin typeface="Times New Roman" panose="02020503050405090304" pitchFamily="18" charset="0"/>
                <a:cs typeface="Times New Roman" panose="02020503050405090304" pitchFamily="18" charset="0"/>
              </a:rPr>
              <a:t>:</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Input: Processed sensor data.</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Process:    </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Identify key biomarkers (specific VOCs).   </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Extract statistical and pattern-based features.</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     Output: Feature set for predictive modeling.</a:t>
            </a:r>
            <a:endParaRPr lang="en-US" sz="24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9458" name="TextBox 2"/>
          <p:cNvSpPr txBox="1"/>
          <p:nvPr/>
        </p:nvSpPr>
        <p:spPr>
          <a:xfrm>
            <a:off x="1295400" y="1257300"/>
            <a:ext cx="12725400" cy="763588"/>
          </a:xfrm>
          <a:prstGeom prst="rect">
            <a:avLst/>
          </a:prstGeom>
          <a:noFill/>
          <a:ln w="9525">
            <a:noFill/>
          </a:ln>
        </p:spPr>
        <p:txBody>
          <a:bodyPr lIns="0" tIns="0" rIns="0" bIns="0">
            <a:spAutoFit/>
          </a:bodyPr>
          <a:p>
            <a:pPr eaLnBrk="1" hangingPunct="1">
              <a:lnSpc>
                <a:spcPts val="6300"/>
              </a:lnSpc>
              <a:buNone/>
            </a:pPr>
            <a:r>
              <a:rPr lang="en-IN" altLang="en-US" sz="4800" dirty="0">
                <a:latin typeface="Arial" panose="020B0604020202090204" pitchFamily="34" charset="0"/>
                <a:cs typeface="Arial" panose="020B0604020202090204" pitchFamily="34" charset="0"/>
              </a:rPr>
              <a:t>Results &amp; Analysis</a:t>
            </a:r>
            <a:endParaRPr lang="en-US" altLang="en-US" sz="4500" dirty="0">
              <a:solidFill>
                <a:srgbClr val="051D40"/>
              </a:solidFill>
              <a:latin typeface="Arial" panose="020B0604020202090204" pitchFamily="34" charset="0"/>
              <a:ea typeface="Open Sans Extra Bold" charset="0"/>
              <a:sym typeface="Open Sans Extra Bold" charset="0"/>
            </a:endParaRPr>
          </a:p>
        </p:txBody>
      </p:sp>
      <p:grpSp>
        <p:nvGrpSpPr>
          <p:cNvPr id="19459" name="Group 6"/>
          <p:cNvGrpSpPr/>
          <p:nvPr/>
        </p:nvGrpSpPr>
        <p:grpSpPr>
          <a:xfrm>
            <a:off x="14700250" y="7073900"/>
            <a:ext cx="5946775" cy="5946775"/>
            <a:chOff x="0" y="0"/>
            <a:chExt cx="812800" cy="812800"/>
          </a:xfrm>
        </p:grpSpPr>
        <p:sp>
          <p:nvSpPr>
            <p:cNvPr id="19467" name="Freeform 7"/>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19468" name="TextBox 8"/>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9" name="TextBox 9"/>
          <p:cNvSpPr txBox="1"/>
          <p:nvPr/>
        </p:nvSpPr>
        <p:spPr>
          <a:xfrm>
            <a:off x="5999163" y="5643563"/>
            <a:ext cx="2662238" cy="2366963"/>
          </a:xfrm>
          <a:prstGeom prst="rect">
            <a:avLst/>
          </a:prstGeom>
        </p:spPr>
        <p:txBody>
          <a:bodyPr lIns="0" tIns="0" rIns="0" bIns="0">
            <a:spAutoFit/>
          </a:bodyPr>
          <a:lstStyle/>
          <a:p>
            <a:pPr marR="0" algn="ctr" defTabSz="457200" eaLnBrk="1" fontAlgn="auto" hangingPunct="1">
              <a:lnSpc>
                <a:spcPts val="2335"/>
              </a:lnSpc>
              <a:spcAft>
                <a:spcPts val="0"/>
              </a:spcAft>
              <a:buClrTx/>
              <a:buSzTx/>
              <a:buFontTx/>
              <a:buNone/>
              <a:defRPr/>
            </a:pPr>
            <a:r>
              <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rPr>
              <a:t>Lorem ipsum dolor sit amet, consectetur adipiscing elit. Nullam laoreet risus fringilla, egestas elit a, consequat augue. Phasellus sollicitudin felis mi, quis egestas ex ornare sed. </a:t>
            </a:r>
            <a:endPar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endParaRPr>
          </a:p>
        </p:txBody>
      </p:sp>
      <p:sp>
        <p:nvSpPr>
          <p:cNvPr id="10" name="TextBox 10"/>
          <p:cNvSpPr txBox="1"/>
          <p:nvPr/>
        </p:nvSpPr>
        <p:spPr>
          <a:xfrm>
            <a:off x="9690100" y="5643563"/>
            <a:ext cx="2660650" cy="2366963"/>
          </a:xfrm>
          <a:prstGeom prst="rect">
            <a:avLst/>
          </a:prstGeom>
        </p:spPr>
        <p:txBody>
          <a:bodyPr lIns="0" tIns="0" rIns="0" bIns="0">
            <a:spAutoFit/>
          </a:bodyPr>
          <a:lstStyle/>
          <a:p>
            <a:pPr marR="0" algn="ctr" defTabSz="457200" eaLnBrk="1" fontAlgn="auto" hangingPunct="1">
              <a:lnSpc>
                <a:spcPts val="2335"/>
              </a:lnSpc>
              <a:spcAft>
                <a:spcPts val="0"/>
              </a:spcAft>
              <a:buClrTx/>
              <a:buSzTx/>
              <a:buFontTx/>
              <a:buNone/>
              <a:defRPr/>
            </a:pPr>
            <a:r>
              <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rPr>
              <a:t>Lorem ipsum dolor sit amet, consectetur adipiscing elit. Nullam laoreet risus fringilla, egestas elit a, consequat augue. Phasellus sollicitudin felis mi, quis egestas ex ornare sed. </a:t>
            </a:r>
            <a:endParaRPr kumimoji="0" lang="en-US" sz="1665" kern="1200" cap="none" spc="-33" normalizeH="0" baseline="0" noProof="0">
              <a:solidFill>
                <a:srgbClr val="FDFDFD"/>
              </a:solidFill>
              <a:latin typeface="Poppins" panose="00000500000000000000"/>
              <a:ea typeface="Poppins" panose="00000500000000000000"/>
              <a:cs typeface="Poppins" panose="00000500000000000000"/>
              <a:sym typeface="Poppins" panose="00000500000000000000"/>
            </a:endParaRPr>
          </a:p>
        </p:txBody>
      </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43AB4A3-D055-4368-9ED9-7C5ECFBAEB57}"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9463"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9465" name="TextBox 1"/>
          <p:cNvSpPr txBox="1"/>
          <p:nvPr/>
        </p:nvSpPr>
        <p:spPr>
          <a:xfrm>
            <a:off x="1295400" y="2400300"/>
            <a:ext cx="15697200" cy="461963"/>
          </a:xfrm>
          <a:prstGeom prst="rect">
            <a:avLst/>
          </a:prstGeom>
          <a:noFill/>
          <a:ln w="9525">
            <a:noFill/>
          </a:ln>
        </p:spPr>
        <p:txBody>
          <a:bodyPr>
            <a:spAutoFit/>
          </a:bodyPr>
          <a:p>
            <a:pPr algn="just"/>
            <a:endParaRPr lang="en-IN" altLang="en-US" sz="2400" dirty="0">
              <a:latin typeface="Arial" panose="020B0604020202090204" pitchFamily="34" charset="0"/>
              <a:ea typeface="Arial" panose="020B0604020202090204" pitchFamily="34" charset="0"/>
            </a:endParaRPr>
          </a:p>
        </p:txBody>
      </p:sp>
      <p:sp>
        <p:nvSpPr>
          <p:cNvPr id="18444" name="TextBox 2"/>
          <p:cNvSpPr txBox="1">
            <a:spLocks noChangeArrowheads="1"/>
          </p:cNvSpPr>
          <p:nvPr/>
        </p:nvSpPr>
        <p:spPr bwMode="auto">
          <a:xfrm>
            <a:off x="1295400" y="2151618"/>
            <a:ext cx="14351000" cy="6739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pPr algn="just" eaLnBrk="0" hangingPunct="0"/>
            <a:r>
              <a:rPr lang="en-US" altLang="en-US" sz="2400" b="1" dirty="0">
                <a:latin typeface="Times New Roman" panose="02020503050405090304" pitchFamily="18" charset="0"/>
                <a:cs typeface="Times New Roman" panose="02020503050405090304" pitchFamily="18" charset="0"/>
              </a:rPr>
              <a:t>Performance Metrics:</a:t>
            </a:r>
            <a:r>
              <a:rPr lang="en-US" altLang="en-US" sz="2400" dirty="0">
                <a:latin typeface="Times New Roman" panose="02020503050405090304" pitchFamily="18" charset="0"/>
                <a:cs typeface="Times New Roman" panose="02020503050405090304" pitchFamily="18" charset="0"/>
              </a:rPr>
              <a:t> </a:t>
            </a:r>
            <a:endParaRPr lang="en-US" altLang="en-US" sz="2400" dirty="0">
              <a:latin typeface="Times New Roman" panose="02020503050405090304" pitchFamily="18" charset="0"/>
              <a:cs typeface="Times New Roman" panose="02020503050405090304" pitchFamily="18" charset="0"/>
            </a:endParaRPr>
          </a:p>
          <a:p>
            <a:pPr algn="just" eaLnBrk="0" hangingPunct="0"/>
            <a:r>
              <a:rPr lang="en-US" sz="2400" dirty="0">
                <a:latin typeface="Times New Roman" panose="02020503050405090304" pitchFamily="18" charset="0"/>
                <a:cs typeface="Times New Roman" panose="02020503050405090304" pitchFamily="18" charset="0"/>
              </a:rPr>
              <a:t>The model was tested using various gas levels (CO2, NO2, VOCs, Temperature) to predict cardiometabolic risk. The key evaluation metrics are</a:t>
            </a:r>
            <a:endParaRPr lang="en-US" sz="2400" dirty="0">
              <a:latin typeface="Times New Roman" panose="02020503050405090304" pitchFamily="18" charset="0"/>
              <a:cs typeface="Times New Roman" panose="02020503050405090304" pitchFamily="18" charset="0"/>
            </a:endParaRPr>
          </a:p>
          <a:p>
            <a:pPr algn="just" eaLnBrk="0" hangingPunct="0"/>
            <a:endParaRPr lang="en-US" altLang="en-US" sz="2400" dirty="0">
              <a:latin typeface="Times New Roman" panose="02020503050405090304" pitchFamily="18" charset="0"/>
              <a:cs typeface="Times New Roman" panose="02020503050405090304" pitchFamily="18" charset="0"/>
            </a:endParaRPr>
          </a:p>
          <a:p>
            <a:pPr algn="just" eaLnBrk="0" hangingPunct="0"/>
            <a:r>
              <a:rPr lang="en-US" altLang="en-US" sz="2400" b="1" dirty="0">
                <a:latin typeface="Times New Roman" panose="02020503050405090304" pitchFamily="18" charset="0"/>
                <a:cs typeface="Times New Roman" panose="02020503050405090304" pitchFamily="18" charset="0"/>
              </a:rPr>
              <a:t>Qualitative Analysis:</a:t>
            </a:r>
            <a:endParaRPr lang="en-US" altLang="en-US" sz="2400" dirty="0">
              <a:latin typeface="Times New Roman" panose="02020503050405090304" pitchFamily="18" charset="0"/>
              <a:cs typeface="Times New Roman" panose="02020503050405090304" pitchFamily="18" charset="0"/>
            </a:endParaRPr>
          </a:p>
          <a:p>
            <a:pPr>
              <a:buNone/>
            </a:pPr>
            <a:r>
              <a:rPr lang="en-US" sz="2400" b="1" dirty="0">
                <a:latin typeface="Times New Roman" panose="02020503050405090304" pitchFamily="18" charset="0"/>
                <a:cs typeface="Times New Roman" panose="02020503050405090304" pitchFamily="18" charset="0"/>
              </a:rPr>
              <a:t>Trends Observed:</a:t>
            </a:r>
            <a:r>
              <a:rPr lang="en-US" sz="2400" dirty="0">
                <a:latin typeface="Times New Roman" panose="02020503050405090304" pitchFamily="18" charset="0"/>
                <a:cs typeface="Times New Roman" panose="02020503050405090304" pitchFamily="18" charset="0"/>
              </a:rPr>
              <a:t> Higher CO2, NO2 levels increase Asthma and Bronchitis risk; VOCs link to COPD. Temperature also affects susceptibility.</a:t>
            </a:r>
            <a:endParaRPr lang="en-US" sz="2400" dirty="0">
              <a:latin typeface="Times New Roman" panose="02020503050405090304" pitchFamily="18" charset="0"/>
              <a:cs typeface="Times New Roman" panose="02020503050405090304" pitchFamily="18" charset="0"/>
            </a:endParaRPr>
          </a:p>
          <a:p>
            <a:pPr>
              <a:buNone/>
            </a:pPr>
            <a:r>
              <a:rPr lang="en-US" sz="2400" b="1" dirty="0">
                <a:latin typeface="Times New Roman" panose="02020503050405090304" pitchFamily="18" charset="0"/>
                <a:cs typeface="Times New Roman" panose="02020503050405090304" pitchFamily="18" charset="0"/>
              </a:rPr>
              <a:t>Unexpected Findings:</a:t>
            </a:r>
            <a:r>
              <a:rPr lang="en-US" sz="2400" dirty="0">
                <a:latin typeface="Times New Roman" panose="02020503050405090304" pitchFamily="18" charset="0"/>
                <a:cs typeface="Times New Roman" panose="02020503050405090304" pitchFamily="18" charset="0"/>
              </a:rPr>
              <a:t> COPD was sometimes misclassified as Bronchitis due to similar gas exposure. The model showed a slight COPD prediction bias.</a:t>
            </a:r>
            <a:endParaRPr lang="en-US" sz="2400" dirty="0">
              <a:latin typeface="Times New Roman" panose="02020503050405090304" pitchFamily="18" charset="0"/>
              <a:cs typeface="Times New Roman" panose="02020503050405090304" pitchFamily="18" charset="0"/>
            </a:endParaRPr>
          </a:p>
          <a:p>
            <a:r>
              <a:rPr lang="en-US" sz="2400" b="1" dirty="0">
                <a:latin typeface="Times New Roman" panose="02020503050405090304" pitchFamily="18" charset="0"/>
                <a:cs typeface="Times New Roman" panose="02020503050405090304" pitchFamily="18" charset="0"/>
              </a:rPr>
              <a:t>Limitations:</a:t>
            </a:r>
            <a:r>
              <a:rPr lang="en-US" sz="2400" dirty="0">
                <a:latin typeface="Times New Roman" panose="02020503050405090304" pitchFamily="18" charset="0"/>
                <a:cs typeface="Times New Roman" panose="02020503050405090304" pitchFamily="18" charset="0"/>
              </a:rPr>
              <a:t> A small dataset limits real-world accuracy. The model excludes humidity, other pollutants, and medical history.</a:t>
            </a:r>
            <a:endParaRPr lang="en-US" sz="2400" dirty="0">
              <a:latin typeface="Times New Roman" panose="02020503050405090304" pitchFamily="18" charset="0"/>
              <a:cs typeface="Times New Roman" panose="02020503050405090304" pitchFamily="18" charset="0"/>
            </a:endParaRPr>
          </a:p>
          <a:p>
            <a:pPr algn="just" eaLnBrk="0" hangingPunct="0"/>
            <a:endParaRPr lang="en-US" altLang="en-US" sz="2400" dirty="0">
              <a:latin typeface="Times New Roman" panose="02020503050405090304" pitchFamily="18" charset="0"/>
              <a:cs typeface="Times New Roman" panose="02020503050405090304" pitchFamily="18" charset="0"/>
            </a:endParaRPr>
          </a:p>
          <a:p>
            <a:pPr>
              <a:buNone/>
            </a:pPr>
            <a:r>
              <a:rPr lang="en-US" altLang="en-US" sz="2400" b="1" dirty="0">
                <a:latin typeface="Times New Roman" panose="02020503050405090304" pitchFamily="18" charset="0"/>
                <a:cs typeface="Times New Roman" panose="02020503050405090304" pitchFamily="18" charset="0"/>
              </a:rPr>
              <a:t>Model Accuracy:</a:t>
            </a:r>
            <a:endParaRPr lang="en-US" altLang="en-US" sz="2400" b="1" dirty="0">
              <a:latin typeface="Times New Roman" panose="02020503050405090304" pitchFamily="18" charset="0"/>
              <a:cs typeface="Times New Roman" panose="02020503050405090304" pitchFamily="18" charset="0"/>
            </a:endParaRPr>
          </a:p>
          <a:p>
            <a:pPr algn="just">
              <a:buNone/>
            </a:pPr>
            <a:r>
              <a:rPr lang="en-US" sz="2400" dirty="0">
                <a:latin typeface="Times New Roman" panose="02020503050405090304" pitchFamily="18" charset="0"/>
                <a:cs typeface="Times New Roman" panose="02020503050405090304" pitchFamily="18" charset="0"/>
              </a:rPr>
              <a:t>The </a:t>
            </a:r>
            <a:r>
              <a:rPr lang="en-US" sz="2400" b="1" dirty="0">
                <a:latin typeface="Times New Roman" panose="02020503050405090304" pitchFamily="18" charset="0"/>
                <a:cs typeface="Times New Roman" panose="02020503050405090304" pitchFamily="18" charset="0"/>
              </a:rPr>
              <a:t>95.2% accuracy</a:t>
            </a:r>
            <a:r>
              <a:rPr lang="en-US" sz="2400" dirty="0">
                <a:latin typeface="Times New Roman" panose="02020503050405090304" pitchFamily="18" charset="0"/>
                <a:cs typeface="Times New Roman" panose="02020503050405090304" pitchFamily="18" charset="0"/>
              </a:rPr>
              <a:t> suggests that the </a:t>
            </a:r>
            <a:r>
              <a:rPr lang="en-US" sz="2400" b="1" dirty="0">
                <a:latin typeface="Times New Roman" panose="02020503050405090304" pitchFamily="18" charset="0"/>
                <a:cs typeface="Times New Roman" panose="02020503050405090304" pitchFamily="18" charset="0"/>
              </a:rPr>
              <a:t>Random Forest Classifier</a:t>
            </a:r>
            <a:r>
              <a:rPr lang="en-US" sz="2400" dirty="0">
                <a:latin typeface="Times New Roman" panose="02020503050405090304" pitchFamily="18" charset="0"/>
                <a:cs typeface="Times New Roman" panose="02020503050405090304" pitchFamily="18" charset="0"/>
              </a:rPr>
              <a:t> is highly effective in predicting cardiometabolic risks based on air quality data. This indicates that The model can assist </a:t>
            </a:r>
            <a:r>
              <a:rPr lang="en-US" sz="2400" b="1" dirty="0">
                <a:latin typeface="Times New Roman" panose="02020503050405090304" pitchFamily="18" charset="0"/>
                <a:cs typeface="Times New Roman" panose="02020503050405090304" pitchFamily="18" charset="0"/>
              </a:rPr>
              <a:t>healthcare professionals</a:t>
            </a:r>
            <a:r>
              <a:rPr lang="en-US" sz="2400" dirty="0">
                <a:latin typeface="Times New Roman" panose="02020503050405090304" pitchFamily="18" charset="0"/>
                <a:cs typeface="Times New Roman" panose="02020503050405090304" pitchFamily="18" charset="0"/>
              </a:rPr>
              <a:t> in </a:t>
            </a:r>
            <a:r>
              <a:rPr lang="en-US" sz="2400" b="1" dirty="0">
                <a:latin typeface="Times New Roman" panose="02020503050405090304" pitchFamily="18" charset="0"/>
                <a:cs typeface="Times New Roman" panose="02020503050405090304" pitchFamily="18" charset="0"/>
              </a:rPr>
              <a:t>early risk detection</a:t>
            </a:r>
            <a:r>
              <a:rPr lang="en-US" sz="2400" dirty="0">
                <a:latin typeface="Times New Roman" panose="02020503050405090304" pitchFamily="18" charset="0"/>
                <a:cs typeface="Times New Roman" panose="02020503050405090304" pitchFamily="18" charset="0"/>
              </a:rPr>
              <a:t>. </a:t>
            </a:r>
            <a:r>
              <a:rPr lang="en-US" sz="2400" b="1" dirty="0">
                <a:latin typeface="Times New Roman" panose="02020503050405090304" pitchFamily="18" charset="0"/>
                <a:cs typeface="Times New Roman" panose="02020503050405090304" pitchFamily="18" charset="0"/>
              </a:rPr>
              <a:t>Smart gas analyzers</a:t>
            </a:r>
            <a:r>
              <a:rPr lang="en-US" sz="2400" dirty="0">
                <a:latin typeface="Times New Roman" panose="02020503050405090304" pitchFamily="18" charset="0"/>
                <a:cs typeface="Times New Roman" panose="02020503050405090304" pitchFamily="18" charset="0"/>
              </a:rPr>
              <a:t> can provide real-time </a:t>
            </a:r>
            <a:r>
              <a:rPr lang="en-US" sz="2400" b="1" dirty="0">
                <a:latin typeface="Times New Roman" panose="02020503050405090304" pitchFamily="18" charset="0"/>
                <a:cs typeface="Times New Roman" panose="02020503050405090304" pitchFamily="18" charset="0"/>
              </a:rPr>
              <a:t>air quality monitoring</a:t>
            </a:r>
            <a:r>
              <a:rPr lang="en-US" sz="2400" dirty="0">
                <a:latin typeface="Times New Roman" panose="02020503050405090304" pitchFamily="18" charset="0"/>
                <a:cs typeface="Times New Roman" panose="02020503050405090304" pitchFamily="18" charset="0"/>
              </a:rPr>
              <a:t> to prevent exposure-related health issues.Future improvements could incorporate additional parameters (</a:t>
            </a:r>
            <a:r>
              <a:rPr lang="en-US" sz="2400" b="1" dirty="0">
                <a:latin typeface="Times New Roman" panose="02020503050405090304" pitchFamily="18" charset="0"/>
                <a:cs typeface="Times New Roman" panose="02020503050405090304" pitchFamily="18" charset="0"/>
              </a:rPr>
              <a:t>e.g., Ozone levels</a:t>
            </a:r>
            <a:r>
              <a:rPr lang="en-US" sz="2400" dirty="0">
                <a:latin typeface="Times New Roman" panose="02020503050405090304" pitchFamily="18" charset="0"/>
                <a:cs typeface="Times New Roman" panose="02020503050405090304" pitchFamily="18" charset="0"/>
              </a:rPr>
              <a:t>) and </a:t>
            </a:r>
            <a:r>
              <a:rPr lang="en-US" sz="2400" b="1" dirty="0">
                <a:latin typeface="Times New Roman" panose="02020503050405090304" pitchFamily="18" charset="0"/>
                <a:cs typeface="Times New Roman" panose="02020503050405090304" pitchFamily="18" charset="0"/>
              </a:rPr>
              <a:t>clinical patient data</a:t>
            </a:r>
            <a:r>
              <a:rPr lang="en-US" sz="2400" dirty="0">
                <a:latin typeface="Times New Roman" panose="02020503050405090304" pitchFamily="18" charset="0"/>
                <a:cs typeface="Times New Roman" panose="02020503050405090304" pitchFamily="18" charset="0"/>
              </a:rPr>
              <a:t> to enhance prediction accuracy.</a:t>
            </a:r>
            <a:endParaRPr lang="en-US" sz="24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2" name="TextBox 2"/>
          <p:cNvSpPr txBox="1"/>
          <p:nvPr/>
        </p:nvSpPr>
        <p:spPr>
          <a:xfrm>
            <a:off x="723900" y="1085850"/>
            <a:ext cx="16840200" cy="1552575"/>
          </a:xfrm>
          <a:prstGeom prst="rect">
            <a:avLst/>
          </a:prstGeom>
          <a:noFill/>
          <a:ln w="9525">
            <a:noFill/>
          </a:ln>
        </p:spPr>
        <p:txBody>
          <a:bodyPr lIns="0" tIns="0" rIns="0" bIns="0">
            <a:spAutoFit/>
          </a:bodyPr>
          <a:p>
            <a:pPr eaLnBrk="1" hangingPunct="1">
              <a:lnSpc>
                <a:spcPts val="6300"/>
              </a:lnSpc>
              <a:buNone/>
            </a:pPr>
            <a:r>
              <a:rPr lang="en-IN" altLang="en-US" sz="4800" b="1" dirty="0">
                <a:latin typeface="Arial" panose="020B0604020202090204" pitchFamily="34" charset="0"/>
                <a:cs typeface="Arial" panose="020B0604020202090204" pitchFamily="34" charset="0"/>
              </a:rPr>
              <a:t>Results &amp; Analysis (Sample-Must be included according to your Project) </a:t>
            </a:r>
            <a:endParaRPr lang="en-US" altLang="en-US" sz="4500" b="1" dirty="0">
              <a:solidFill>
                <a:srgbClr val="051D40"/>
              </a:solidFill>
              <a:latin typeface="Arial" panose="020B0604020202090204" pitchFamily="34" charset="0"/>
              <a:ea typeface="Open Sans Extra Bold" charset="0"/>
              <a:sym typeface="Open Sans Extra Bold" charset="0"/>
            </a:endParaRPr>
          </a:p>
        </p:txBody>
      </p:sp>
      <p:grpSp>
        <p:nvGrpSpPr>
          <p:cNvPr id="20483" name="Group 6"/>
          <p:cNvGrpSpPr/>
          <p:nvPr/>
        </p:nvGrpSpPr>
        <p:grpSpPr>
          <a:xfrm>
            <a:off x="14700250" y="7073900"/>
            <a:ext cx="5946775" cy="5946775"/>
            <a:chOff x="0" y="0"/>
            <a:chExt cx="812800" cy="812800"/>
          </a:xfrm>
        </p:grpSpPr>
        <p:sp>
          <p:nvSpPr>
            <p:cNvPr id="20489" name="Freeform 7"/>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0490" name="TextBox 8"/>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43AB4A3-D055-4368-9ED9-7C5ECFBAEB57}"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0485"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0487" name="TextBox 1"/>
          <p:cNvSpPr txBox="1"/>
          <p:nvPr/>
        </p:nvSpPr>
        <p:spPr>
          <a:xfrm>
            <a:off x="1431925" y="2406650"/>
            <a:ext cx="15697200" cy="461963"/>
          </a:xfrm>
          <a:prstGeom prst="rect">
            <a:avLst/>
          </a:prstGeom>
          <a:noFill/>
          <a:ln w="9525">
            <a:noFill/>
          </a:ln>
        </p:spPr>
        <p:txBody>
          <a:bodyPr>
            <a:spAutoFit/>
          </a:bodyPr>
          <a:p>
            <a:pPr algn="just"/>
            <a:endParaRPr lang="en-IN" altLang="en-US" sz="2400" dirty="0">
              <a:latin typeface="Arial" panose="020B0604020202090204" pitchFamily="34" charset="0"/>
              <a:ea typeface="Arial" panose="020B0604020202090204" pitchFamily="34" charset="0"/>
            </a:endParaRPr>
          </a:p>
        </p:txBody>
      </p:sp>
      <p:sp>
        <p:nvSpPr>
          <p:cNvPr id="3" name="TextBox 2"/>
          <p:cNvSpPr txBox="1"/>
          <p:nvPr/>
        </p:nvSpPr>
        <p:spPr>
          <a:xfrm>
            <a:off x="2293917" y="3410585"/>
            <a:ext cx="12963843" cy="1245235"/>
          </a:xfrm>
          <a:prstGeom prst="rect">
            <a:avLst/>
          </a:prstGeom>
          <a:noFill/>
        </p:spPr>
        <p:txBody>
          <a:bodyPr wrap="square">
            <a:spAutoFit/>
          </a:bodyPr>
          <a:p>
            <a:pPr>
              <a:buNone/>
            </a:pPr>
            <a:r>
              <a:rPr lang="en-US" sz="2500" b="1" dirty="0">
                <a:latin typeface="Times New Roman" panose="02020503050405090304" pitchFamily="18" charset="0"/>
                <a:cs typeface="Times New Roman" panose="02020503050405090304" pitchFamily="18" charset="0"/>
              </a:rPr>
              <a:t>Target accuracy statistics for cardiometabolic risk prediction using a smart gas analyzer.</a:t>
            </a:r>
            <a:endParaRPr lang="en-US" sz="2500" b="1" dirty="0">
              <a:latin typeface="Times New Roman" panose="02020503050405090304" pitchFamily="18" charset="0"/>
              <a:cs typeface="Times New Roman" panose="02020503050405090304" pitchFamily="18" charset="0"/>
            </a:endParaRPr>
          </a:p>
          <a:p>
            <a:pPr>
              <a:buNone/>
            </a:pPr>
            <a:endParaRPr lang="en-US" sz="2500" b="1" dirty="0">
              <a:latin typeface="Times New Roman" panose="02020503050405090304" pitchFamily="18" charset="0"/>
              <a:cs typeface="Times New Roman" panose="02020503050405090304" pitchFamily="18" charset="0"/>
            </a:endParaRPr>
          </a:p>
          <a:p>
            <a:endParaRPr lang="en-US" sz="2500" dirty="0">
              <a:latin typeface="Times New Roman" panose="02020503050405090304" pitchFamily="18" charset="0"/>
              <a:cs typeface="Times New Roman" panose="02020503050405090304" pitchFamily="18" charset="0"/>
            </a:endParaRPr>
          </a:p>
        </p:txBody>
      </p:sp>
      <p:sp>
        <p:nvSpPr>
          <p:cNvPr id="27" name="TextBox 26"/>
          <p:cNvSpPr txBox="1"/>
          <p:nvPr/>
        </p:nvSpPr>
        <p:spPr>
          <a:xfrm>
            <a:off x="5330190" y="4991735"/>
            <a:ext cx="10553700" cy="3581400"/>
          </a:xfrm>
          <a:prstGeom prst="rect">
            <a:avLst/>
          </a:prstGeom>
          <a:noFill/>
        </p:spPr>
        <p:txBody>
          <a:bodyPr wrap="square">
            <a:noAutofit/>
          </a:bodyPr>
          <a:p>
            <a:r>
              <a:rPr lang="en-IN" sz="3000" b="1" dirty="0">
                <a:latin typeface="Times New Roman" panose="02020503050405090304" pitchFamily="18" charset="0"/>
                <a:cs typeface="Times New Roman" panose="02020503050405090304" pitchFamily="18" charset="0"/>
                <a:sym typeface="+mn-ea"/>
              </a:rPr>
              <a:t>Method                                       Accuracy</a:t>
            </a:r>
            <a:endParaRPr lang="en-IN" sz="3000" b="1" dirty="0">
              <a:latin typeface="Times New Roman" panose="02020503050405090304" pitchFamily="18" charset="0"/>
              <a:cs typeface="Times New Roman" panose="02020503050405090304" pitchFamily="18" charset="0"/>
            </a:endParaRPr>
          </a:p>
          <a:p>
            <a:endParaRPr lang="en-IN" sz="3000" dirty="0">
              <a:latin typeface="Times New Roman" panose="02020503050405090304" pitchFamily="18" charset="0"/>
              <a:cs typeface="Times New Roman" panose="02020503050405090304" pitchFamily="18" charset="0"/>
            </a:endParaRPr>
          </a:p>
          <a:p>
            <a:r>
              <a:rPr lang="en-IN" sz="3000" dirty="0">
                <a:latin typeface="Times New Roman" panose="02020503050405090304" pitchFamily="18" charset="0"/>
                <a:cs typeface="Times New Roman" panose="02020503050405090304" pitchFamily="18" charset="0"/>
              </a:rPr>
              <a:t>Random Forest                            82.1</a:t>
            </a:r>
            <a:endParaRPr lang="en-IN" sz="3000" dirty="0">
              <a:latin typeface="Times New Roman" panose="02020503050405090304" pitchFamily="18" charset="0"/>
              <a:cs typeface="Times New Roman" panose="02020503050405090304" pitchFamily="18" charset="0"/>
            </a:endParaRPr>
          </a:p>
          <a:p>
            <a:r>
              <a:rPr lang="en-IN" sz="3000" dirty="0">
                <a:latin typeface="Times New Roman" panose="02020503050405090304" pitchFamily="18" charset="0"/>
                <a:cs typeface="Times New Roman" panose="02020503050405090304" pitchFamily="18" charset="0"/>
                <a:sym typeface="+mn-ea"/>
              </a:rPr>
              <a:t>Logistic Regression                    78.5</a:t>
            </a:r>
            <a:endParaRPr lang="en-IN" sz="3000" dirty="0">
              <a:latin typeface="Times New Roman" panose="02020503050405090304" pitchFamily="18" charset="0"/>
              <a:cs typeface="Times New Roman" panose="02020503050405090304" pitchFamily="18" charset="0"/>
            </a:endParaRPr>
          </a:p>
          <a:p>
            <a:r>
              <a:rPr lang="en-IN" sz="3000" dirty="0">
                <a:latin typeface="Times New Roman" panose="02020503050405090304" pitchFamily="18" charset="0"/>
                <a:cs typeface="Times New Roman" panose="02020503050405090304" pitchFamily="18" charset="0"/>
                <a:sym typeface="+mn-ea"/>
              </a:rPr>
              <a:t>SVM                                            80.7</a:t>
            </a:r>
            <a:endParaRPr lang="en-IN" sz="3000" dirty="0">
              <a:latin typeface="Times New Roman" panose="02020503050405090304" pitchFamily="18" charset="0"/>
              <a:cs typeface="Times New Roman" panose="02020503050405090304" pitchFamily="18" charset="0"/>
            </a:endParaRPr>
          </a:p>
          <a:p>
            <a:r>
              <a:rPr lang="en-IN" sz="3000" dirty="0" err="1">
                <a:latin typeface="Times New Roman" panose="02020503050405090304" pitchFamily="18" charset="0"/>
                <a:cs typeface="Times New Roman" panose="02020503050405090304" pitchFamily="18" charset="0"/>
                <a:sym typeface="+mn-ea"/>
              </a:rPr>
              <a:t>XGBoost</a:t>
            </a:r>
            <a:r>
              <a:rPr lang="en-IN" sz="3000" dirty="0">
                <a:latin typeface="Times New Roman" panose="02020503050405090304" pitchFamily="18" charset="0"/>
                <a:cs typeface="Times New Roman" panose="02020503050405090304" pitchFamily="18" charset="0"/>
                <a:sym typeface="+mn-ea"/>
              </a:rPr>
              <a:t>                                      84.3</a:t>
            </a:r>
            <a:endParaRPr lang="en-IN" sz="3000" dirty="0">
              <a:latin typeface="Times New Roman" panose="02020503050405090304" pitchFamily="18" charset="0"/>
              <a:cs typeface="Times New Roman" panose="02020503050405090304" pitchFamily="18" charset="0"/>
            </a:endParaRPr>
          </a:p>
          <a:p>
            <a:r>
              <a:rPr lang="en-IN" sz="3000" dirty="0">
                <a:latin typeface="Times New Roman" panose="02020503050405090304" pitchFamily="18" charset="0"/>
                <a:cs typeface="Times New Roman" panose="02020503050405090304" pitchFamily="18" charset="0"/>
                <a:sym typeface="+mn-ea"/>
              </a:rPr>
              <a:t>Ours                                             86.9</a:t>
            </a:r>
            <a:endParaRPr lang="en-IN" sz="3000" dirty="0">
              <a:latin typeface="Times New Roman" panose="02020503050405090304" pitchFamily="18" charset="0"/>
              <a:cs typeface="Times New Roman" panose="02020503050405090304" pitchFamily="18" charset="0"/>
            </a:endParaRPr>
          </a:p>
          <a:p>
            <a:endParaRPr lang="en-IN" sz="3000" dirty="0">
              <a:latin typeface="Times New Roman" panose="02020503050405090304" pitchFamily="18" charset="0"/>
              <a:cs typeface="Times New Roman" panose="02020503050405090304" pitchFamily="18" charset="0"/>
            </a:endParaRPr>
          </a:p>
        </p:txBody>
      </p:sp>
      <p:cxnSp>
        <p:nvCxnSpPr>
          <p:cNvPr id="5" name="Straight Connector 4"/>
          <p:cNvCxnSpPr/>
          <p:nvPr/>
        </p:nvCxnSpPr>
        <p:spPr>
          <a:xfrm flipV="1">
            <a:off x="5082540" y="4610100"/>
            <a:ext cx="7947660" cy="34290"/>
          </a:xfrm>
          <a:prstGeom prst="line">
            <a:avLst/>
          </a:prstGeom>
          <a:ln w="31750" cap="rnd">
            <a:solidFill>
              <a:prstClr val="black"/>
            </a:solidFill>
            <a:round/>
          </a:ln>
        </p:spPr>
        <p:style>
          <a:lnRef idx="0">
            <a:srgbClr val="FFFFFF"/>
          </a:lnRef>
          <a:fillRef idx="0">
            <a:srgbClr val="FFFFFF"/>
          </a:fillRef>
          <a:effectRef idx="0">
            <a:srgbClr val="FFFFFF"/>
          </a:effectRef>
          <a:fontRef idx="minor">
            <a:schemeClr val="tx1"/>
          </a:fontRef>
        </p:style>
      </p:cxnSp>
      <p:cxnSp>
        <p:nvCxnSpPr>
          <p:cNvPr id="7" name="Straight Connector 6"/>
          <p:cNvCxnSpPr/>
          <p:nvPr/>
        </p:nvCxnSpPr>
        <p:spPr>
          <a:xfrm flipV="1">
            <a:off x="5181600" y="5676900"/>
            <a:ext cx="7772400" cy="76200"/>
          </a:xfrm>
          <a:prstGeom prst="line">
            <a:avLst/>
          </a:prstGeom>
          <a:ln w="31750" cap="rnd">
            <a:solidFill>
              <a:prstClr val="black"/>
            </a:solidFill>
            <a:round/>
          </a:ln>
        </p:spPr>
        <p:style>
          <a:lnRef idx="0">
            <a:srgbClr val="FFFFFF"/>
          </a:lnRef>
          <a:fillRef idx="0">
            <a:srgbClr val="FFFFFF"/>
          </a:fillRef>
          <a:effectRef idx="0">
            <a:srgbClr val="FFFFFF"/>
          </a:effectRef>
          <a:fontRef idx="minor">
            <a:schemeClr val="tx1"/>
          </a:fontRef>
        </p:style>
      </p:cxnSp>
      <p:cxnSp>
        <p:nvCxnSpPr>
          <p:cNvPr id="8" name="Straight Connector 7"/>
          <p:cNvCxnSpPr/>
          <p:nvPr/>
        </p:nvCxnSpPr>
        <p:spPr>
          <a:xfrm flipV="1">
            <a:off x="5365750" y="8648700"/>
            <a:ext cx="7512050" cy="45085"/>
          </a:xfrm>
          <a:prstGeom prst="line">
            <a:avLst/>
          </a:prstGeom>
          <a:ln w="31750" cap="rnd">
            <a:solidFill>
              <a:prstClr val="black"/>
            </a:solidFill>
            <a:roun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1506" name="TextBox 2"/>
          <p:cNvSpPr txBox="1"/>
          <p:nvPr/>
        </p:nvSpPr>
        <p:spPr>
          <a:xfrm>
            <a:off x="723900" y="1085850"/>
            <a:ext cx="16840200" cy="1552575"/>
          </a:xfrm>
          <a:prstGeom prst="rect">
            <a:avLst/>
          </a:prstGeom>
          <a:noFill/>
          <a:ln w="9525">
            <a:noFill/>
          </a:ln>
        </p:spPr>
        <p:txBody>
          <a:bodyPr lIns="0" tIns="0" rIns="0" bIns="0">
            <a:spAutoFit/>
          </a:bodyPr>
          <a:p>
            <a:pPr eaLnBrk="1" hangingPunct="1">
              <a:lnSpc>
                <a:spcPts val="6300"/>
              </a:lnSpc>
              <a:buNone/>
            </a:pPr>
            <a:r>
              <a:rPr lang="en-IN" altLang="en-US" sz="4800" b="1" dirty="0">
                <a:latin typeface="Arial" panose="020B0604020202090204" pitchFamily="34" charset="0"/>
                <a:cs typeface="Arial" panose="020B0604020202090204" pitchFamily="34" charset="0"/>
              </a:rPr>
              <a:t>Results &amp; Analysis (Sample-Must be included according to your Project) </a:t>
            </a:r>
            <a:endParaRPr lang="en-US" altLang="en-US" sz="4500" b="1" dirty="0">
              <a:solidFill>
                <a:srgbClr val="051D40"/>
              </a:solidFill>
              <a:latin typeface="Arial" panose="020B0604020202090204" pitchFamily="34" charset="0"/>
              <a:ea typeface="Open Sans Extra Bold" charset="0"/>
              <a:sym typeface="Open Sans Extra Bold" charset="0"/>
            </a:endParaRPr>
          </a:p>
        </p:txBody>
      </p:sp>
      <p:grpSp>
        <p:nvGrpSpPr>
          <p:cNvPr id="21507" name="Group 6"/>
          <p:cNvGrpSpPr/>
          <p:nvPr/>
        </p:nvGrpSpPr>
        <p:grpSpPr>
          <a:xfrm>
            <a:off x="14700250" y="7073900"/>
            <a:ext cx="5946775" cy="5946775"/>
            <a:chOff x="0" y="0"/>
            <a:chExt cx="812800" cy="812800"/>
          </a:xfrm>
        </p:grpSpPr>
        <p:sp>
          <p:nvSpPr>
            <p:cNvPr id="21513" name="Freeform 7"/>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1514" name="TextBox 8"/>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43AB4A3-D055-4368-9ED9-7C5ECFBAEB57}"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1509"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1511" name="TextBox 1"/>
          <p:cNvSpPr txBox="1"/>
          <p:nvPr/>
        </p:nvSpPr>
        <p:spPr>
          <a:xfrm>
            <a:off x="1431925" y="2406650"/>
            <a:ext cx="15697200" cy="461963"/>
          </a:xfrm>
          <a:prstGeom prst="rect">
            <a:avLst/>
          </a:prstGeom>
          <a:noFill/>
          <a:ln w="9525">
            <a:noFill/>
          </a:ln>
        </p:spPr>
        <p:txBody>
          <a:bodyPr>
            <a:spAutoFit/>
          </a:bodyPr>
          <a:p>
            <a:pPr algn="just"/>
            <a:endParaRPr lang="en-IN" altLang="en-US" sz="2400" dirty="0">
              <a:latin typeface="Arial" panose="020B0604020202090204" pitchFamily="34" charset="0"/>
              <a:ea typeface="Arial" panose="020B0604020202090204" pitchFamily="34" charset="0"/>
            </a:endParaRPr>
          </a:p>
        </p:txBody>
      </p:sp>
      <p:pic>
        <p:nvPicPr>
          <p:cNvPr id="3" name="Picture 2"/>
          <p:cNvPicPr>
            <a:picLocks noChangeAspect="1"/>
          </p:cNvPicPr>
          <p:nvPr/>
        </p:nvPicPr>
        <p:blipFill>
          <a:blip r:embed="rId1"/>
          <a:stretch>
            <a:fillRect/>
          </a:stretch>
        </p:blipFill>
        <p:spPr>
          <a:xfrm>
            <a:off x="1189457" y="2735371"/>
            <a:ext cx="8672312" cy="4816257"/>
          </a:xfrm>
          <a:prstGeom prst="rect">
            <a:avLst/>
          </a:prstGeom>
        </p:spPr>
      </p:pic>
      <p:pic>
        <p:nvPicPr>
          <p:cNvPr id="6" name="Picture 5"/>
          <p:cNvPicPr>
            <a:picLocks noChangeAspect="1"/>
          </p:cNvPicPr>
          <p:nvPr/>
        </p:nvPicPr>
        <p:blipFill>
          <a:blip r:embed="rId2"/>
          <a:stretch>
            <a:fillRect/>
          </a:stretch>
        </p:blipFill>
        <p:spPr>
          <a:xfrm>
            <a:off x="10003664" y="2071526"/>
            <a:ext cx="7154036" cy="5913338"/>
          </a:xfrm>
          <a:prstGeom prst="rect">
            <a:avLst/>
          </a:prstGeom>
        </p:spPr>
      </p:pic>
      <p:sp>
        <p:nvSpPr>
          <p:cNvPr id="8" name="TextBox 7"/>
          <p:cNvSpPr txBox="1"/>
          <p:nvPr/>
        </p:nvSpPr>
        <p:spPr>
          <a:xfrm>
            <a:off x="1905190" y="8128468"/>
            <a:ext cx="10568940" cy="461665"/>
          </a:xfrm>
          <a:prstGeom prst="rect">
            <a:avLst/>
          </a:prstGeom>
          <a:noFill/>
        </p:spPr>
        <p:txBody>
          <a:bodyPr wrap="square">
            <a:spAutoFit/>
          </a:bodyPr>
          <a:p>
            <a:r>
              <a:rPr lang="en-US" sz="2400" b="1" dirty="0">
                <a:latin typeface="Times New Roman" panose="02020503050405090304" pitchFamily="18" charset="0"/>
                <a:cs typeface="Times New Roman" panose="02020503050405090304" pitchFamily="18" charset="0"/>
              </a:rPr>
              <a:t>Model Performance Metrics:</a:t>
            </a:r>
            <a:r>
              <a:rPr lang="en-US" sz="2400" dirty="0">
                <a:latin typeface="Times New Roman" panose="02020503050405090304" pitchFamily="18" charset="0"/>
                <a:cs typeface="Times New Roman" panose="02020503050405090304" pitchFamily="18" charset="0"/>
              </a:rPr>
              <a:t> Accuracy, Precision, Recall, and F1-score </a:t>
            </a:r>
            <a:endParaRPr lang="en-IN" sz="2400" dirty="0">
              <a:latin typeface="Times New Roman" panose="02020503050405090304" pitchFamily="18" charset="0"/>
              <a:cs typeface="Times New Roman" panose="02020503050405090304" pitchFamily="18" charset="0"/>
            </a:endParaRPr>
          </a:p>
        </p:txBody>
      </p:sp>
      <p:sp>
        <p:nvSpPr>
          <p:cNvPr id="10" name="TextBox 9"/>
          <p:cNvSpPr txBox="1"/>
          <p:nvPr/>
        </p:nvSpPr>
        <p:spPr>
          <a:xfrm>
            <a:off x="1950274" y="8791646"/>
            <a:ext cx="15613825" cy="461665"/>
          </a:xfrm>
          <a:prstGeom prst="rect">
            <a:avLst/>
          </a:prstGeom>
          <a:noFill/>
        </p:spPr>
        <p:txBody>
          <a:bodyPr wrap="square">
            <a:spAutoFit/>
          </a:bodyPr>
          <a:p>
            <a:r>
              <a:rPr lang="en-US" sz="2400" b="1" dirty="0">
                <a:latin typeface="Times New Roman" panose="02020503050405090304" pitchFamily="18" charset="0"/>
                <a:cs typeface="Times New Roman" panose="02020503050405090304" pitchFamily="18" charset="0"/>
              </a:rPr>
              <a:t>Gas Levels vs. Disease Risk:</a:t>
            </a:r>
            <a:r>
              <a:rPr lang="en-US" sz="2400" dirty="0">
                <a:latin typeface="Times New Roman" panose="02020503050405090304" pitchFamily="18" charset="0"/>
                <a:cs typeface="Times New Roman" panose="02020503050405090304" pitchFamily="18" charset="0"/>
              </a:rPr>
              <a:t> Demonstrating how gas exposure correlates with different respiratory diseases.</a:t>
            </a:r>
            <a:endParaRPr lang="en-IN" sz="24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3554" name="Group 2"/>
          <p:cNvGrpSpPr/>
          <p:nvPr/>
        </p:nvGrpSpPr>
        <p:grpSpPr>
          <a:xfrm>
            <a:off x="-2124075" y="-2346325"/>
            <a:ext cx="4692650" cy="4692650"/>
            <a:chOff x="0" y="0"/>
            <a:chExt cx="812800" cy="812800"/>
          </a:xfrm>
        </p:grpSpPr>
        <p:sp>
          <p:nvSpPr>
            <p:cNvPr id="23564"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3565"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grpSp>
        <p:nvGrpSpPr>
          <p:cNvPr id="23555" name="Group 5"/>
          <p:cNvGrpSpPr/>
          <p:nvPr/>
        </p:nvGrpSpPr>
        <p:grpSpPr>
          <a:xfrm>
            <a:off x="15573375" y="7940675"/>
            <a:ext cx="4692650" cy="4692650"/>
            <a:chOff x="0" y="0"/>
            <a:chExt cx="812800" cy="812800"/>
          </a:xfrm>
        </p:grpSpPr>
        <p:sp>
          <p:nvSpPr>
            <p:cNvPr id="23562" name="Freeform 6"/>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3563" name="TextBox 7"/>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8" name="TextBox 8"/>
          <p:cNvSpPr txBox="1"/>
          <p:nvPr/>
        </p:nvSpPr>
        <p:spPr>
          <a:xfrm>
            <a:off x="5416550" y="1885950"/>
            <a:ext cx="7454900" cy="879475"/>
          </a:xfrm>
          <a:prstGeom prst="rect">
            <a:avLst/>
          </a:prstGeom>
        </p:spPr>
        <p:txBody>
          <a:bodyPr lIns="0" tIns="0" rIns="0" bIns="0">
            <a:spAutoFit/>
          </a:bodyPr>
          <a:lstStyle/>
          <a:p>
            <a:pPr marR="0" algn="ctr" defTabSz="457200" eaLnBrk="1" fontAlgn="auto" hangingPunct="1">
              <a:lnSpc>
                <a:spcPts val="7150"/>
              </a:lnSpc>
              <a:spcAft>
                <a:spcPts val="0"/>
              </a:spcAft>
              <a:buClrTx/>
              <a:buSzTx/>
              <a:buFontTx/>
              <a:buNone/>
              <a:defRPr/>
            </a:pPr>
            <a:r>
              <a:rPr kumimoji="0" lang="en-US" sz="5110" kern="1200" cap="none" spc="0" normalizeH="0" baseline="0" noProof="0">
                <a:solidFill>
                  <a:srgbClr val="FDFDFD"/>
                </a:solidFill>
                <a:latin typeface="Open Sans Extra Bold"/>
                <a:ea typeface="Open Sans Extra Bold"/>
                <a:cs typeface="Open Sans Extra Bold"/>
                <a:sym typeface="Open Sans Extra Bold"/>
              </a:rPr>
              <a:t>Concept In Business</a:t>
            </a:r>
            <a:endParaRPr kumimoji="0" lang="en-US" sz="5110" kern="1200" cap="none" spc="0" normalizeH="0" baseline="0" noProof="0">
              <a:solidFill>
                <a:srgbClr val="FDFDFD"/>
              </a:solidFill>
              <a:latin typeface="Open Sans Extra Bold"/>
              <a:ea typeface="Open Sans Extra Bold"/>
              <a:cs typeface="Open Sans Extra Bold"/>
              <a:sym typeface="Open Sans Extra Bold"/>
            </a:endParaRPr>
          </a:p>
        </p:txBody>
      </p:sp>
      <p:sp>
        <p:nvSpPr>
          <p:cNvPr id="23557" name="TextBox 9"/>
          <p:cNvSpPr txBox="1"/>
          <p:nvPr/>
        </p:nvSpPr>
        <p:spPr>
          <a:xfrm>
            <a:off x="968375" y="1509713"/>
            <a:ext cx="14043025" cy="534987"/>
          </a:xfrm>
          <a:prstGeom prst="rect">
            <a:avLst/>
          </a:prstGeom>
          <a:noFill/>
          <a:ln w="9525">
            <a:noFill/>
          </a:ln>
        </p:spPr>
        <p:txBody>
          <a:bodyPr lIns="0" tIns="0" rIns="0" bIns="0">
            <a:spAutoFit/>
          </a:bodyPr>
          <a:p>
            <a:pPr eaLnBrk="1" hangingPunct="1">
              <a:lnSpc>
                <a:spcPts val="4065"/>
              </a:lnSpc>
              <a:buNone/>
            </a:pPr>
            <a:r>
              <a:rPr lang="en-IN" altLang="en-US" sz="4800" b="1" dirty="0">
                <a:latin typeface="Arial" panose="020B0604020202090204" pitchFamily="34" charset="0"/>
                <a:cs typeface="Arial" panose="020B0604020202090204" pitchFamily="34" charset="0"/>
              </a:rPr>
              <a:t>Demonstration/Prototype Showcase</a:t>
            </a:r>
            <a:endParaRPr lang="en-US" altLang="en-US" sz="4800" b="1" dirty="0">
              <a:solidFill>
                <a:srgbClr val="000000"/>
              </a:solidFill>
              <a:latin typeface="Arial" panose="020B0604020202090204" pitchFamily="34" charset="0"/>
              <a:ea typeface="Open Sans Extra Bold" charset="0"/>
              <a:sym typeface="Open Sans Extra Bold" charset="0"/>
            </a:endParaRPr>
          </a:p>
        </p:txBody>
      </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CE50D6E7-34A0-4E6F-89B3-C1F6F3D1ABB0}"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3559"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 Box 1"/>
          <p:cNvSpPr txBox="1"/>
          <p:nvPr/>
        </p:nvSpPr>
        <p:spPr>
          <a:xfrm>
            <a:off x="918210" y="2171065"/>
            <a:ext cx="13090525" cy="2849245"/>
          </a:xfrm>
          <a:prstGeom prst="rect">
            <a:avLst/>
          </a:prstGeom>
          <a:noFill/>
        </p:spPr>
        <p:txBody>
          <a:bodyPr wrap="square" rtlCol="0" anchor="t">
            <a:noAutofit/>
          </a:bodyPr>
          <a:p>
            <a:pPr algn="just" eaLnBrk="0" hangingPunct="0">
              <a:defRPr/>
            </a:pPr>
            <a:r>
              <a:rPr lang="en-IN" altLang="en-US" sz="2400" b="1" dirty="0">
                <a:latin typeface="Arial" panose="020B0604020202090204" pitchFamily="34" charset="0"/>
                <a:cs typeface="Arial" panose="020B0604020202090204" pitchFamily="34" charset="0"/>
                <a:sym typeface="+mn-ea"/>
              </a:rPr>
              <a:t>Option A - Web Interface/Software-Focused Projects</a:t>
            </a:r>
            <a:endParaRPr lang="en-IN" altLang="en-US" sz="2400" b="1" dirty="0">
              <a:latin typeface="Arial" panose="020B0604020202090204" pitchFamily="34" charset="0"/>
              <a:cs typeface="Arial" panose="020B0604020202090204" pitchFamily="34" charset="0"/>
              <a:sym typeface="+mn-ea"/>
            </a:endParaRPr>
          </a:p>
          <a:p>
            <a:pPr algn="just" eaLnBrk="0" hangingPunct="0">
              <a:defRPr/>
            </a:pPr>
            <a:endParaRPr lang="en-IN" altLang="en-US" sz="2400" b="1" dirty="0">
              <a:latin typeface="Arial" panose="020B0604020202090204" pitchFamily="34" charset="0"/>
              <a:cs typeface="Arial" panose="020B0604020202090204" pitchFamily="34" charset="0"/>
              <a:sym typeface="+mn-ea"/>
            </a:endParaRPr>
          </a:p>
          <a:p>
            <a:pPr algn="just" eaLnBrk="0" hangingPunct="0">
              <a:defRPr/>
            </a:pPr>
            <a:r>
              <a:rPr lang="en-IN" sz="2400" b="1" dirty="0">
                <a:latin typeface="Arial" panose="020B0604020202090204" pitchFamily="34" charset="0"/>
                <a:cs typeface="Arial" panose="020B0604020202090204" pitchFamily="34" charset="0"/>
                <a:sym typeface="+mn-ea"/>
              </a:rPr>
              <a:t>Visual Demonstration:</a:t>
            </a:r>
            <a:endParaRPr lang="en-IN" sz="2400" b="1" dirty="0">
              <a:latin typeface="Arial" panose="020B0604020202090204" pitchFamily="34" charset="0"/>
              <a:cs typeface="Arial" panose="020B0604020202090204" pitchFamily="34" charset="0"/>
            </a:endParaRPr>
          </a:p>
          <a:p>
            <a:pPr algn="just" eaLnBrk="0" hangingPunct="0">
              <a:defRPr/>
            </a:pPr>
            <a:endParaRPr lang="en-IN" altLang="en-US" sz="2400" b="1" dirty="0">
              <a:latin typeface="Arial" panose="020B0604020202090204" pitchFamily="34" charset="0"/>
              <a:cs typeface="Arial" panose="020B0604020202090204" pitchFamily="34" charset="0"/>
              <a:sym typeface="+mn-ea"/>
            </a:endParaRPr>
          </a:p>
        </p:txBody>
      </p:sp>
      <p:pic>
        <p:nvPicPr>
          <p:cNvPr id="3" name="Video 2">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1162951" y="3573444"/>
            <a:ext cx="9753600" cy="5241925"/>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9503" y="3652968"/>
            <a:ext cx="6019642" cy="51212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531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2536" name="TextBox 9"/>
          <p:cNvSpPr txBox="1">
            <a:spLocks noChangeArrowheads="1"/>
          </p:cNvSpPr>
          <p:nvPr/>
        </p:nvSpPr>
        <p:spPr bwMode="auto">
          <a:xfrm>
            <a:off x="968375" y="973486"/>
            <a:ext cx="14043025" cy="53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p>
            <a:pPr>
              <a:lnSpc>
                <a:spcPts val="4065"/>
              </a:lnSpc>
            </a:pPr>
            <a:r>
              <a:rPr lang="en-IN" altLang="en-US" sz="4800" b="1" dirty="0">
                <a:latin typeface="Arial" panose="020B0604020202090204" pitchFamily="34" charset="0"/>
              </a:rPr>
              <a:t>Demonstration/Prototype Showcase</a:t>
            </a:r>
            <a:endParaRPr lang="en-US" altLang="en-US" sz="4800" b="1" dirty="0">
              <a:solidFill>
                <a:srgbClr val="000000"/>
              </a:solidFill>
              <a:latin typeface="Arial" panose="020B0604020202090204" pitchFamily="34" charset="0"/>
              <a:ea typeface="Open Sans Extra Bold" charset="0"/>
              <a:cs typeface="Open Sans Extra Bold" charset="0"/>
              <a:sym typeface="Open Sans Extra Bold" charset="0"/>
            </a:endParaRPr>
          </a:p>
        </p:txBody>
      </p:sp>
      <p:sp>
        <p:nvSpPr>
          <p:cNvPr id="14345" name="TextBox 1"/>
          <p:cNvSpPr txBox="1">
            <a:spLocks noChangeArrowheads="1"/>
          </p:cNvSpPr>
          <p:nvPr/>
        </p:nvSpPr>
        <p:spPr bwMode="auto">
          <a:xfrm>
            <a:off x="941387" y="1728441"/>
            <a:ext cx="16405225" cy="7848302"/>
          </a:xfrm>
          <a:prstGeom prst="rect">
            <a:avLst/>
          </a:prstGeom>
          <a:noFill/>
          <a:ln>
            <a:noFill/>
          </a:ln>
        </p:spPr>
        <p:txBody>
          <a:bodyPr>
            <a:spAutoFit/>
          </a:bodyPr>
          <a:lstStyle>
            <a:lvl1pPr>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algn="just" eaLnBrk="0" hangingPunct="0">
              <a:defRPr/>
            </a:pPr>
            <a:r>
              <a:rPr lang="en-IN" sz="2400" b="1" dirty="0">
                <a:latin typeface="Times New Roman" panose="02020503050405090304" pitchFamily="18" charset="0"/>
                <a:cs typeface="Times New Roman" panose="02020503050405090304" pitchFamily="18" charset="0"/>
              </a:rPr>
              <a:t>Functionality Highlight</a:t>
            </a:r>
            <a:endParaRPr lang="en-IN" sz="2400" b="1" dirty="0">
              <a:latin typeface="Times New Roman" panose="02020503050405090304" pitchFamily="18" charset="0"/>
              <a:cs typeface="Times New Roman" panose="02020503050405090304" pitchFamily="18" charset="0"/>
            </a:endParaRPr>
          </a:p>
          <a:p>
            <a:pPr algn="just" eaLnBrk="0" hangingPunct="0">
              <a:defRPr/>
            </a:pPr>
            <a:r>
              <a:rPr lang="en-US" sz="2400" b="1" dirty="0">
                <a:latin typeface="Times New Roman" panose="02020503050405090304" pitchFamily="18" charset="0"/>
                <a:cs typeface="Times New Roman" panose="02020503050405090304" pitchFamily="18" charset="0"/>
              </a:rPr>
              <a:t>Key Features: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Measures gas composition in exhaled breath (e.g., CO2, O2, VOCs) for metabolic assessment.</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Simple and intuitive design for easy data input and result interpretation.</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Uses collected gas data to estimate cardiometabolic risk factors.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Graphs and charts displaying gas concentration trends and metabolic markers.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Secure storage and access to historical data for trend analysis.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b="1" dirty="0">
                <a:latin typeface="Times New Roman" panose="02020503050405090304" pitchFamily="18" charset="0"/>
                <a:cs typeface="Times New Roman" panose="02020503050405090304" pitchFamily="18" charset="0"/>
              </a:rPr>
              <a:t>Functionalities: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Captures breath data and compares it against health benchmarks.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Generates a risk score based on gas levels and other health metrics.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Provides detailed health reports with actionable insights.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Sends warnings for abnormal metabolic indicators.</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dirty="0">
                <a:latin typeface="Times New Roman" panose="02020503050405090304" pitchFamily="18" charset="0"/>
                <a:cs typeface="Times New Roman" panose="02020503050405090304" pitchFamily="18" charset="0"/>
              </a:rPr>
              <a:t>Allows multiple profiles for family or clinical use.</a:t>
            </a:r>
            <a:endParaRPr lang="en-US" sz="2400" b="1" dirty="0">
              <a:latin typeface="Times New Roman" panose="02020503050405090304" pitchFamily="18" charset="0"/>
              <a:cs typeface="Times New Roman" panose="02020503050405090304" pitchFamily="18" charset="0"/>
            </a:endParaRPr>
          </a:p>
          <a:p>
            <a:pPr algn="just" eaLnBrk="0" hangingPunct="0">
              <a:defRPr/>
            </a:pPr>
            <a:r>
              <a:rPr lang="en-US" sz="2400" b="1" dirty="0">
                <a:latin typeface="Times New Roman" panose="02020503050405090304" pitchFamily="18" charset="0"/>
                <a:cs typeface="Times New Roman" panose="02020503050405090304" pitchFamily="18" charset="0"/>
              </a:rPr>
              <a:t>How users interact with the system and achieve their goals:</a:t>
            </a:r>
            <a:r>
              <a:rPr lang="en-US" sz="2400" dirty="0">
                <a:latin typeface="Times New Roman" panose="02020503050405090304" pitchFamily="18" charset="0"/>
                <a:cs typeface="Times New Roman" panose="02020503050405090304" pitchFamily="18" charset="0"/>
              </a:rPr>
              <a:t> Users interact with the system by exhaling into the smart gas analyzer, receiving real-time metabolic risk analysis, personalized health recommendations, and progress tracking for cardiometabolic risk prevention.</a:t>
            </a:r>
            <a:endParaRPr lang="en-US" sz="2400" dirty="0">
              <a:latin typeface="Times New Roman" panose="02020503050405090304" pitchFamily="18" charset="0"/>
              <a:cs typeface="Times New Roman" panose="02020503050405090304" pitchFamily="18" charset="0"/>
            </a:endParaRPr>
          </a:p>
          <a:p>
            <a:pPr algn="just" eaLnBrk="0" hangingPunct="0">
              <a:defRPr/>
            </a:pPr>
            <a:r>
              <a:rPr lang="en-IN" sz="2400" b="1" dirty="0">
                <a:latin typeface="Times New Roman" panose="02020503050405090304" pitchFamily="18" charset="0"/>
                <a:cs typeface="Times New Roman" panose="02020503050405090304" pitchFamily="18" charset="0"/>
              </a:rPr>
              <a:t>User Experience (UX) Considerations: </a:t>
            </a:r>
            <a:r>
              <a:rPr lang="en-US" sz="2400" dirty="0">
                <a:latin typeface="Times New Roman" panose="02020503050405090304" pitchFamily="18" charset="0"/>
                <a:cs typeface="Times New Roman" panose="02020503050405090304" pitchFamily="18" charset="0"/>
              </a:rPr>
              <a:t>We designed the interface with a clean and intuitive layout to ensure easy navigation and data interpretation. The application features a dashboard-style design, allowing users to quickly view real-time gas analysis results</a:t>
            </a:r>
            <a:endParaRPr lang="en-IN" altLang="en-US" sz="2400" dirty="0">
              <a:latin typeface="Times New Roman" panose="02020503050405090304" pitchFamily="18" charset="0"/>
              <a:cs typeface="Times New Roman" panose="02020503050405090304" pitchFamily="18" charset="0"/>
            </a:endParaRPr>
          </a:p>
          <a:p>
            <a:pPr algn="just" eaLnBrk="0" hangingPunct="0">
              <a:defRPr/>
            </a:pPr>
            <a:endParaRPr lang="en-IN" altLang="en-US" sz="2400" b="1" dirty="0">
              <a:latin typeface="Times New Roman" panose="02020503050405090304" pitchFamily="18" charset="0"/>
              <a:cs typeface="Times New Roman" panose="02020503050405090304" pitchFamily="18" charset="0"/>
            </a:endParaRPr>
          </a:p>
          <a:p>
            <a:pPr algn="just" eaLnBrk="0" hangingPunct="0">
              <a:defRPr/>
            </a:pPr>
            <a:endParaRPr lang="en-IN" altLang="en-US" sz="2400" b="1" dirty="0">
              <a:latin typeface="Times New Roman" panose="02020503050405090304" pitchFamily="18" charset="0"/>
              <a:cs typeface="Times New Roman" panose="02020503050405090304" pitchFamily="18" charset="0"/>
            </a:endParaRPr>
          </a:p>
          <a:p>
            <a:pPr algn="just" eaLnBrk="0" hangingPunct="0">
              <a:defRPr/>
            </a:pPr>
            <a:endParaRPr lang="en-IN" altLang="en-US" sz="2400" b="1"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5" name="TextBox 5"/>
          <p:cNvSpPr txBox="1"/>
          <p:nvPr/>
        </p:nvSpPr>
        <p:spPr>
          <a:xfrm>
            <a:off x="6705600" y="-15875"/>
            <a:ext cx="4572000" cy="873125"/>
          </a:xfrm>
          <a:prstGeom prst="rect">
            <a:avLst/>
          </a:prstGeom>
        </p:spPr>
        <p:txBody>
          <a:bodyPr lIns="0" tIns="0" rIns="0" bIns="0">
            <a:spAutoFit/>
          </a:bodyPr>
          <a:lstStyle/>
          <a:p>
            <a:pPr marR="0" algn="ctr" defTabSz="457200" eaLnBrk="1" fontAlgn="auto" hangingPunct="1">
              <a:lnSpc>
                <a:spcPts val="7285"/>
              </a:lnSpc>
              <a:spcAft>
                <a:spcPts val="0"/>
              </a:spcAft>
              <a:buClrTx/>
              <a:buSzTx/>
              <a:buFontTx/>
              <a:buNone/>
              <a:defRPr/>
            </a:pPr>
            <a:r>
              <a:rPr kumimoji="0" lang="en-IN" altLang="en-US" sz="5205" b="1" kern="1200" cap="none" spc="0" normalizeH="0" baseline="0" noProof="0" dirty="0">
                <a:solidFill>
                  <a:srgbClr val="000000"/>
                </a:solidFill>
                <a:latin typeface="Open Sans Extra Bold"/>
                <a:ea typeface="Open Sans Extra Bold"/>
                <a:cs typeface="Open Sans Extra Bold"/>
                <a:sym typeface="Open Sans Extra Bold"/>
              </a:rPr>
              <a:t>CONTENT</a:t>
            </a:r>
            <a:endParaRPr kumimoji="0" lang="en-IN" altLang="en-US" sz="5205" b="1" kern="1200" cap="none" spc="0" normalizeH="0" baseline="0" noProof="0" dirty="0">
              <a:solidFill>
                <a:srgbClr val="000000"/>
              </a:solidFill>
              <a:latin typeface="Open Sans Extra Bold"/>
              <a:ea typeface="Open Sans Extra Bold"/>
              <a:cs typeface="Open Sans Extra Bold"/>
              <a:sym typeface="Open Sans Extra Bold"/>
            </a:endParaRPr>
          </a:p>
        </p:txBody>
      </p:sp>
      <p:sp>
        <p:nvSpPr>
          <p:cNvPr id="13" name="Date Placeholder 12"/>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175315AA-F9B4-485E-B79A-B39830EBCDBD}"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8196" name="Slide Number Placeholder 13"/>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5" name="Footer Placeholder 14"/>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8198" name="TextBox 1"/>
          <p:cNvSpPr txBox="1">
            <a:spLocks noChangeArrowheads="1"/>
          </p:cNvSpPr>
          <p:nvPr/>
        </p:nvSpPr>
        <p:spPr bwMode="auto">
          <a:xfrm>
            <a:off x="447675" y="233363"/>
            <a:ext cx="17002125" cy="10064750"/>
          </a:xfrm>
          <a:prstGeom prst="rect">
            <a:avLst/>
          </a:prstGeom>
          <a:noFill/>
          <a:ln>
            <a:noFill/>
          </a:ln>
        </p:spPr>
        <p:txBody>
          <a:bodyPr>
            <a:spAutoFit/>
          </a:bodyPr>
          <a:lstStyle>
            <a:lvl1pPr marL="285750" indent="-285750">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defRPr/>
            </a:pPr>
            <a:endParaRPr kumimoji="0" lang="en-IN" alt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Introduction</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Objective of the Project</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Literature Review / Existing System</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Literature Review Summary</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Proposed System</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Methodology / Architecture</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Algorithm with Description</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Implementation</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Testing &amp; Validation</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Results &amp; Analysis</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Sustainable Development Goals(SDG)</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0" marR="0" lvl="0" indent="0" algn="l" defTabSz="457200" rtl="0" eaLnBrk="0" fontAlgn="base" latinLnBrk="0" hangingPunct="0">
              <a:lnSpc>
                <a:spcPct val="100000"/>
              </a:lnSpc>
              <a:spcBef>
                <a:spcPct val="0"/>
              </a:spcBef>
              <a:spcAft>
                <a:spcPct val="0"/>
              </a:spcAft>
              <a:buClrTx/>
              <a:buSzTx/>
              <a:buFontTx/>
              <a:buNone/>
              <a:defRPr/>
            </a:pP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Demonstration/Prototype Showcase</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0" marR="0" lvl="0" indent="0" algn="l" defTabSz="457200" rtl="0" eaLnBrk="0" fontAlgn="base" latinLnBrk="0" hangingPunct="0">
              <a:lnSpc>
                <a:spcPct val="100000"/>
              </a:lnSpc>
              <a:spcBef>
                <a:spcPct val="0"/>
              </a:spcBef>
              <a:spcAft>
                <a:spcPct val="0"/>
              </a:spcAft>
              <a:buClrTx/>
              <a:buSzTx/>
              <a:buFontTx/>
              <a:buNone/>
              <a:defRPr/>
            </a:pP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Challenges Encountered &amp; Solutions</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Advantages</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Limitations &amp; Future Scope</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Conclusion</a:t>
            </a:r>
            <a:endParaRPr kumimoji="0" 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YouTube Demonstration Video URL &amp; GitHub Link</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Placement offer letter /Internship offer letter/Completion certificate</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285750" marR="0" lvl="0" indent="-285750" algn="l" defTabSz="457200" rtl="0" eaLnBrk="0" fontAlgn="base" latinLnBrk="0" hangingPunct="0">
              <a:lnSpc>
                <a:spcPct val="100000"/>
              </a:lnSpc>
              <a:spcBef>
                <a:spcPct val="0"/>
              </a:spcBef>
              <a:spcAft>
                <a:spcPct val="0"/>
              </a:spcAft>
              <a:buClrTx/>
              <a:buSzTx/>
              <a:buFont typeface="Arial" panose="020B0604020202090204" pitchFamily="34" charset="0"/>
              <a:buChar char="•"/>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References</a:t>
            </a:r>
            <a:endPar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a:p>
            <a:pPr marL="0" marR="0" lvl="0" indent="0" algn="l" defTabSz="457200" rtl="0" eaLnBrk="0" fontAlgn="base" latinLnBrk="0" hangingPunct="0">
              <a:lnSpc>
                <a:spcPct val="100000"/>
              </a:lnSpc>
              <a:spcBef>
                <a:spcPct val="0"/>
              </a:spcBef>
              <a:spcAft>
                <a:spcPct val="0"/>
              </a:spcAft>
              <a:buClrTx/>
              <a:buSzTx/>
              <a:buFontTx/>
              <a:buNone/>
              <a:defRPr/>
            </a:pPr>
            <a:r>
              <a:rPr kumimoji="0" lang="en-IN"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rPr>
              <a:t> </a:t>
            </a:r>
            <a:endParaRPr kumimoji="0" lang="en-IN" altLang="en-US" sz="2400" b="1" i="0" u="none" strike="noStrike" kern="1200" cap="none" spc="0" normalizeH="0" baseline="0" noProof="0" dirty="0">
              <a:ln>
                <a:noFill/>
              </a:ln>
              <a:solidFill>
                <a:schemeClr val="tx1"/>
              </a:solidFill>
              <a:effectLst/>
              <a:uLnTx/>
              <a:uFillTx/>
              <a:latin typeface="Arial" panose="020B0604020202090204" pitchFamily="34" charset="0"/>
              <a:ea typeface="+mn-ea"/>
              <a:cs typeface="Arial" panose="020B060402020209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4584" name="TextBox 9"/>
          <p:cNvSpPr txBox="1">
            <a:spLocks noChangeArrowheads="1"/>
          </p:cNvSpPr>
          <p:nvPr/>
        </p:nvSpPr>
        <p:spPr bwMode="auto">
          <a:xfrm>
            <a:off x="968375" y="1162050"/>
            <a:ext cx="14043025"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p>
            <a:pPr>
              <a:lnSpc>
                <a:spcPts val="4065"/>
              </a:lnSpc>
            </a:pPr>
            <a:r>
              <a:rPr lang="en-IN" altLang="en-US" sz="4800" b="1">
                <a:latin typeface="Arial" panose="020B0604020202090204" pitchFamily="34" charset="0"/>
              </a:rPr>
              <a:t>Demonstration/Prototype Showcase</a:t>
            </a:r>
            <a:endParaRPr lang="en-US" altLang="en-US" sz="4800" b="1">
              <a:solidFill>
                <a:srgbClr val="000000"/>
              </a:solidFill>
              <a:latin typeface="Arial" panose="020B0604020202090204" pitchFamily="34" charset="0"/>
              <a:ea typeface="Open Sans Extra Bold" charset="0"/>
              <a:cs typeface="Open Sans Extra Bold" charset="0"/>
              <a:sym typeface="Open Sans Extra Bold" charset="0"/>
            </a:endParaRPr>
          </a:p>
        </p:txBody>
      </p:sp>
      <p:sp>
        <p:nvSpPr>
          <p:cNvPr id="14345" name="TextBox 1"/>
          <p:cNvSpPr txBox="1">
            <a:spLocks noChangeArrowheads="1"/>
          </p:cNvSpPr>
          <p:nvPr/>
        </p:nvSpPr>
        <p:spPr bwMode="auto">
          <a:xfrm>
            <a:off x="973138" y="1885950"/>
            <a:ext cx="16405225" cy="7109639"/>
          </a:xfrm>
          <a:prstGeom prst="rect">
            <a:avLst/>
          </a:prstGeom>
          <a:noFill/>
          <a:ln>
            <a:noFill/>
          </a:ln>
        </p:spPr>
        <p:txBody>
          <a:bodyPr>
            <a:spAutoFit/>
          </a:bodyPr>
          <a:lstStyle>
            <a:lvl1pPr>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algn="just" eaLnBrk="0" hangingPunct="0">
              <a:defRPr/>
            </a:pPr>
            <a:r>
              <a:rPr lang="en-IN" altLang="en-US" sz="2400" b="1" dirty="0">
                <a:latin typeface="Arial" panose="020B0604020202090204" pitchFamily="34" charset="0"/>
                <a:cs typeface="Arial" panose="020B0604020202090204" pitchFamily="34" charset="0"/>
              </a:rPr>
              <a:t>Option  B -Physical Prototype Projects</a:t>
            </a:r>
            <a:endParaRPr lang="en-IN" altLang="en-US" sz="2400" b="1" dirty="0">
              <a:latin typeface="Arial" panose="020B0604020202090204" pitchFamily="34" charset="0"/>
              <a:cs typeface="Arial" panose="020B0604020202090204" pitchFamily="34" charset="0"/>
            </a:endParaRPr>
          </a:p>
          <a:p>
            <a:pPr algn="just" eaLnBrk="0" hangingPunct="0">
              <a:defRPr/>
            </a:pPr>
            <a:endParaRPr lang="en-IN" altLang="en-US" sz="2400" b="1" dirty="0">
              <a:latin typeface="Arial" panose="020B0604020202090204" pitchFamily="34" charset="0"/>
              <a:cs typeface="Arial" panose="020B0604020202090204" pitchFamily="34" charset="0"/>
            </a:endParaRPr>
          </a:p>
          <a:p>
            <a:pPr algn="just" eaLnBrk="0" hangingPunct="0">
              <a:defRPr/>
            </a:pPr>
            <a:r>
              <a:rPr lang="en-IN" sz="2400" b="1" dirty="0">
                <a:latin typeface="Arial" panose="020B0604020202090204" pitchFamily="34" charset="0"/>
                <a:cs typeface="Arial" panose="020B0604020202090204" pitchFamily="34" charset="0"/>
              </a:rPr>
              <a:t>Prototype Showcase:</a:t>
            </a:r>
            <a:endParaRPr lang="en-IN" sz="2400" b="1" dirty="0">
              <a:latin typeface="Arial" panose="020B0604020202090204" pitchFamily="34" charset="0"/>
              <a:cs typeface="Arial" panose="020B0604020202090204" pitchFamily="34" charset="0"/>
            </a:endParaRPr>
          </a:p>
          <a:p>
            <a:pPr algn="just" eaLnBrk="0" hangingPunct="0">
              <a:defRPr/>
            </a:pPr>
            <a:endParaRPr lang="en-US" altLang="en-US" sz="2400" b="1"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IN" sz="2400" b="1" dirty="0">
                <a:latin typeface="Arial" panose="020B0604020202090204" pitchFamily="34" charset="0"/>
                <a:cs typeface="Arial" panose="020B0604020202090204" pitchFamily="34" charset="0"/>
              </a:rPr>
              <a:t>Functionality Demonstration:</a:t>
            </a:r>
            <a:endParaRPr lang="en-US" sz="2400" b="1"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US" altLang="en-US" sz="2400" dirty="0">
                <a:latin typeface="Arial" panose="020B0604020202090204" pitchFamily="34" charset="0"/>
                <a:cs typeface="Arial" panose="020B0604020202090204" pitchFamily="34" charset="0"/>
              </a:rPr>
              <a:t>This prototype is a smart gas analyzer designed to detect cardiometabolic risk through non-invasive breath analysis. It utilizes advanced gas sensors to measure the concentration of specific biomarkers in exhaled breath, providing real-time health insights.</a:t>
            </a: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IN" sz="2400" b="1" dirty="0">
                <a:latin typeface="Arial" panose="020B0604020202090204" pitchFamily="34" charset="0"/>
                <a:cs typeface="Arial" panose="020B0604020202090204" pitchFamily="34" charset="0"/>
              </a:rPr>
              <a:t>Key Features &amp; Innovations:</a:t>
            </a:r>
            <a:endParaRPr lang="en-IN" sz="2400" b="1"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endParaRPr lang="en-IN" sz="2400" b="1"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US" altLang="en-US" sz="2400" dirty="0">
                <a:latin typeface="Arial" panose="020B0604020202090204" pitchFamily="34" charset="0"/>
                <a:cs typeface="Arial" panose="020B0604020202090204" pitchFamily="34" charset="0"/>
              </a:rPr>
              <a:t>Non-Invasive Detection: Breath analysis instead of blood tests.</a:t>
            </a: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US" altLang="en-US" sz="2400" dirty="0">
                <a:latin typeface="Arial" panose="020B0604020202090204" pitchFamily="34" charset="0"/>
                <a:cs typeface="Arial" panose="020B0604020202090204" pitchFamily="34" charset="0"/>
              </a:rPr>
              <a:t>AI-Driven Analysis: Machine learning for accurate gas detection.</a:t>
            </a: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endParaRPr lang="en-US" altLang="en-US" sz="2400" dirty="0">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defRPr/>
            </a:pPr>
            <a:r>
              <a:rPr lang="en-US" altLang="en-US" sz="2400" dirty="0">
                <a:latin typeface="Arial" panose="020B0604020202090204" pitchFamily="34" charset="0"/>
                <a:cs typeface="Arial" panose="020B0604020202090204" pitchFamily="34" charset="0"/>
              </a:rPr>
              <a:t>Real-Time Health Insights: Instant results via a web interface.</a:t>
            </a:r>
            <a:endParaRPr lang="en-IN" altLang="en-US" sz="2400" b="1" dirty="0">
              <a:latin typeface="Arial" panose="020B0604020202090204" pitchFamily="34" charset="0"/>
              <a:cs typeface="Arial" panose="020B0604020202090204" pitchFamily="34" charset="0"/>
            </a:endParaRPr>
          </a:p>
          <a:p>
            <a:pPr algn="just" eaLnBrk="0" hangingPunct="0">
              <a:defRPr/>
            </a:pPr>
            <a:endParaRPr lang="en-IN" altLang="en-US" sz="2400" b="1" dirty="0">
              <a:latin typeface="Arial" panose="020B0604020202090204" pitchFamily="34" charset="0"/>
              <a:cs typeface="Arial" panose="020B0604020202090204" pitchFamily="34" charset="0"/>
            </a:endParaRPr>
          </a:p>
          <a:p>
            <a:pPr algn="just" eaLnBrk="0" hangingPunct="0">
              <a:defRPr/>
            </a:pPr>
            <a:endParaRPr lang="en-IN" altLang="en-US" sz="2400" b="1" dirty="0">
              <a:latin typeface="Arial" panose="020B0604020202090204" pitchFamily="34" charset="0"/>
              <a:cs typeface="Arial" panose="020B0604020202090204" pitchFamily="34" charset="0"/>
            </a:endParaRPr>
          </a:p>
          <a:p>
            <a:pPr algn="just" eaLnBrk="0" hangingPunct="0">
              <a:defRPr/>
            </a:pPr>
            <a:endParaRPr lang="en-IN" altLang="en-US" sz="2400" b="1" dirty="0">
              <a:latin typeface="Arial" panose="020B0604020202090204" pitchFamily="34" charset="0"/>
              <a:cs typeface="Arial" panose="020B060402020209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6632" name="TextBox 9"/>
          <p:cNvSpPr txBox="1">
            <a:spLocks noChangeArrowheads="1"/>
          </p:cNvSpPr>
          <p:nvPr/>
        </p:nvSpPr>
        <p:spPr bwMode="auto">
          <a:xfrm>
            <a:off x="968375" y="1162050"/>
            <a:ext cx="14043025" cy="534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p>
            <a:pPr>
              <a:lnSpc>
                <a:spcPts val="4065"/>
              </a:lnSpc>
            </a:pPr>
            <a:r>
              <a:rPr lang="en-IN" altLang="en-US" sz="4800" b="1">
                <a:latin typeface="Arial" panose="020B0604020202090204" pitchFamily="34" charset="0"/>
              </a:rPr>
              <a:t>Demonstration/Prototype Showcase</a:t>
            </a:r>
            <a:endParaRPr lang="en-US" altLang="en-US" sz="4800" b="1">
              <a:solidFill>
                <a:srgbClr val="000000"/>
              </a:solidFill>
              <a:latin typeface="Arial" panose="020B0604020202090204" pitchFamily="34" charset="0"/>
              <a:ea typeface="Open Sans Extra Bold" charset="0"/>
              <a:cs typeface="Open Sans Extra Bold" charset="0"/>
              <a:sym typeface="Open Sans Extra Bold" charset="0"/>
            </a:endParaRPr>
          </a:p>
        </p:txBody>
      </p:sp>
      <p:sp>
        <p:nvSpPr>
          <p:cNvPr id="14345" name="TextBox 1"/>
          <p:cNvSpPr txBox="1">
            <a:spLocks noChangeArrowheads="1"/>
          </p:cNvSpPr>
          <p:nvPr/>
        </p:nvSpPr>
        <p:spPr bwMode="auto">
          <a:xfrm>
            <a:off x="797829" y="1804988"/>
            <a:ext cx="16692341" cy="7080250"/>
          </a:xfrm>
          <a:prstGeom prst="rect">
            <a:avLst/>
          </a:prstGeom>
          <a:noFill/>
          <a:ln>
            <a:noFill/>
          </a:ln>
        </p:spPr>
        <p:txBody>
          <a:bodyPr/>
          <a:lstStyle>
            <a:lvl1pPr>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algn="just" eaLnBrk="0" hangingPunct="0">
              <a:defRPr/>
            </a:pPr>
            <a:r>
              <a:rPr lang="en-US" sz="2500" b="1" dirty="0">
                <a:latin typeface="Times New Roman" panose="02020503050405090304" pitchFamily="18" charset="0"/>
                <a:cs typeface="Times New Roman" panose="02020503050405090304" pitchFamily="18" charset="0"/>
              </a:rPr>
              <a:t>General Considerations for Both Options:</a:t>
            </a:r>
            <a:endParaRPr lang="en-US" sz="2500" b="1" dirty="0">
              <a:latin typeface="Times New Roman" panose="02020503050405090304" pitchFamily="18" charset="0"/>
              <a:cs typeface="Times New Roman" panose="02020503050405090304" pitchFamily="18" charset="0"/>
            </a:endParaRPr>
          </a:p>
          <a:p>
            <a:pPr algn="just" eaLnBrk="0" hangingPunct="0">
              <a:defRPr/>
            </a:pPr>
            <a:endParaRPr lang="en-US" altLang="en-US" sz="2500" b="1"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r>
              <a:rPr lang="en-US" sz="2500" b="1" dirty="0">
                <a:latin typeface="Times New Roman" panose="02020503050405090304" pitchFamily="18" charset="0"/>
                <a:cs typeface="Times New Roman" panose="02020503050405090304" pitchFamily="18" charset="0"/>
              </a:rPr>
              <a:t>Clarity and Simplicity: </a:t>
            </a:r>
            <a:r>
              <a:rPr lang="en-US" sz="2500" dirty="0">
                <a:latin typeface="Times New Roman" panose="02020503050405090304" pitchFamily="18" charset="0"/>
                <a:cs typeface="Times New Roman" panose="02020503050405090304" pitchFamily="18" charset="0"/>
              </a:rPr>
              <a:t>The prototype is designed to be user-friendly, providing </a:t>
            </a:r>
            <a:r>
              <a:rPr lang="en-US" sz="2500" b="1" dirty="0">
                <a:latin typeface="Times New Roman" panose="02020503050405090304" pitchFamily="18" charset="0"/>
                <a:cs typeface="Times New Roman" panose="02020503050405090304" pitchFamily="18" charset="0"/>
              </a:rPr>
              <a:t>clear and real-time health insights</a:t>
            </a:r>
            <a:r>
              <a:rPr lang="en-US" sz="2500" dirty="0">
                <a:latin typeface="Times New Roman" panose="02020503050405090304" pitchFamily="18" charset="0"/>
                <a:cs typeface="Times New Roman" panose="02020503050405090304" pitchFamily="18" charset="0"/>
              </a:rPr>
              <a:t> in a </a:t>
            </a:r>
            <a:r>
              <a:rPr lang="en-US" sz="2500" b="1" dirty="0">
                <a:latin typeface="Times New Roman" panose="02020503050405090304" pitchFamily="18" charset="0"/>
                <a:cs typeface="Times New Roman" panose="02020503050405090304" pitchFamily="18" charset="0"/>
              </a:rPr>
              <a:t>non-invasive manner</a:t>
            </a:r>
            <a:r>
              <a:rPr lang="en-US" sz="2500" dirty="0">
                <a:latin typeface="Times New Roman" panose="02020503050405090304" pitchFamily="18" charset="0"/>
                <a:cs typeface="Times New Roman" panose="02020503050405090304" pitchFamily="18" charset="0"/>
              </a:rPr>
              <a:t> using breath analysis. </a:t>
            </a:r>
            <a:endParaRPr 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endParaRPr 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r>
              <a:rPr lang="en-US" sz="2500" b="1" dirty="0">
                <a:latin typeface="Times New Roman" panose="02020503050405090304" pitchFamily="18" charset="0"/>
                <a:cs typeface="Times New Roman" panose="02020503050405090304" pitchFamily="18" charset="0"/>
              </a:rPr>
              <a:t>Focus on Key Features:</a:t>
            </a:r>
            <a:r>
              <a:rPr lang="en-US" sz="2500" dirty="0">
                <a:latin typeface="Times New Roman" panose="02020503050405090304" pitchFamily="18" charset="0"/>
                <a:cs typeface="Times New Roman" panose="02020503050405090304" pitchFamily="18" charset="0"/>
              </a:rPr>
              <a:t>  Utilizes gas sensors (CO2, NO2, VOCs) to detect metabolic biomarkers, AI model processes sensor data to predict cardiometabolic risks, Web interface displays easy-to-understand health insights, Calibration system ensures measurement accuracy.</a:t>
            </a:r>
            <a:endParaRPr 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endParaRPr 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r>
              <a:rPr lang="en-US" sz="2500" b="1" dirty="0">
                <a:latin typeface="Times New Roman" panose="02020503050405090304" pitchFamily="18" charset="0"/>
                <a:cs typeface="Times New Roman" panose="02020503050405090304" pitchFamily="18" charset="0"/>
              </a:rPr>
              <a:t>Relevance to Project Goals: </a:t>
            </a:r>
            <a:r>
              <a:rPr lang="en-US" sz="2500" dirty="0">
                <a:latin typeface="Times New Roman" panose="02020503050405090304" pitchFamily="18" charset="0"/>
                <a:cs typeface="Times New Roman" panose="02020503050405090304" pitchFamily="18" charset="0"/>
              </a:rPr>
              <a:t>Supports early detection of metabolic risks such as obesity, diabetes, high blood sugar, and cholesterol, Enables preventive healthcare by alerting users to potential risks before symptoms become severe, Provides a cost-effective alternative to traditional invasive tests.</a:t>
            </a:r>
            <a:endParaRPr lang="en-US" sz="2500" dirty="0">
              <a:latin typeface="Times New Roman" panose="02020503050405090304" pitchFamily="18" charset="0"/>
              <a:cs typeface="Times New Roman" panose="02020503050405090304" pitchFamily="18" charset="0"/>
            </a:endParaRPr>
          </a:p>
          <a:p>
            <a:pPr algn="just" eaLnBrk="0" hangingPunct="0">
              <a:defRPr/>
            </a:pPr>
            <a:endParaRPr 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r>
              <a:rPr lang="en-US" sz="2500" b="1" dirty="0">
                <a:latin typeface="Times New Roman" panose="02020503050405090304" pitchFamily="18" charset="0"/>
                <a:cs typeface="Times New Roman" panose="02020503050405090304" pitchFamily="18" charset="0"/>
              </a:rPr>
              <a:t>Technical Details (as needed): </a:t>
            </a:r>
            <a:r>
              <a:rPr lang="en-US" sz="2500" dirty="0">
                <a:latin typeface="Times New Roman" panose="02020503050405090304" pitchFamily="18" charset="0"/>
                <a:cs typeface="Times New Roman" panose="02020503050405090304" pitchFamily="18" charset="0"/>
              </a:rPr>
              <a:t>Gas sensors capture breath samples and measure biomarker levels, AI model is trained on metabolic disease data for real-time risk assessment, Results are displayed on the web interface, providing personalized insights.</a:t>
            </a:r>
            <a:endParaRPr lang="en-US" altLang="en-US" sz="2500" dirty="0">
              <a:latin typeface="Times New Roman" panose="02020503050405090304" pitchFamily="18" charset="0"/>
              <a:cs typeface="Times New Roman" panose="02020503050405090304" pitchFamily="18" charset="0"/>
            </a:endParaRPr>
          </a:p>
          <a:p>
            <a:pPr algn="just" eaLnBrk="0" hangingPunct="0">
              <a:buFont typeface="Arial" panose="020B0604020202090204" pitchFamily="34" charset="0"/>
              <a:buNone/>
              <a:defRPr/>
            </a:pPr>
            <a:endParaRPr lang="en-US" altLang="en-US" sz="2500" dirty="0">
              <a:latin typeface="Times New Roman" panose="02020503050405090304" pitchFamily="18" charset="0"/>
              <a:cs typeface="Times New Roman" panose="02020503050405090304" pitchFamily="18" charset="0"/>
            </a:endParaRPr>
          </a:p>
          <a:p>
            <a:pPr marL="342900" indent="-342900" algn="just" eaLnBrk="0" hangingPunct="0">
              <a:buFont typeface="Arial" panose="020B0604020202090204" pitchFamily="34" charset="0"/>
              <a:buChar char="•"/>
              <a:defRPr/>
            </a:pPr>
            <a:r>
              <a:rPr lang="en-US" sz="2500" b="1" dirty="0">
                <a:latin typeface="Times New Roman" panose="02020503050405090304" pitchFamily="18" charset="0"/>
                <a:cs typeface="Times New Roman" panose="02020503050405090304" pitchFamily="18" charset="0"/>
              </a:rPr>
              <a:t>Addressing Potential Questions:  </a:t>
            </a:r>
            <a:r>
              <a:rPr lang="en-US" altLang="en-US" sz="2500" dirty="0">
                <a:latin typeface="Times New Roman" panose="02020503050405090304" pitchFamily="18" charset="0"/>
                <a:cs typeface="Times New Roman" panose="02020503050405090304" pitchFamily="18" charset="0"/>
              </a:rPr>
              <a:t>How accurate is the system?</a:t>
            </a:r>
            <a:endParaRPr lang="en-US" altLang="en-US" sz="2500" dirty="0">
              <a:latin typeface="Times New Roman" panose="02020503050405090304" pitchFamily="18" charset="0"/>
              <a:cs typeface="Times New Roman" panose="02020503050405090304" pitchFamily="18" charset="0"/>
            </a:endParaRPr>
          </a:p>
          <a:p>
            <a:pPr algn="just" eaLnBrk="0" hangingPunct="0">
              <a:buFont typeface="Arial" panose="020B0604020202090204" pitchFamily="34" charset="0"/>
              <a:buNone/>
              <a:defRPr/>
            </a:pPr>
            <a:r>
              <a:rPr lang="en-US" altLang="en-US" sz="2500" dirty="0">
                <a:latin typeface="Times New Roman" panose="02020503050405090304" pitchFamily="18" charset="0"/>
                <a:cs typeface="Times New Roman" panose="02020503050405090304" pitchFamily="18" charset="0"/>
              </a:rPr>
              <a:t>                                                              What gases are detected?</a:t>
            </a:r>
            <a:endParaRPr lang="en-US" altLang="en-US" sz="2500" dirty="0">
              <a:latin typeface="Times New Roman" panose="02020503050405090304" pitchFamily="18" charset="0"/>
              <a:cs typeface="Times New Roman" panose="02020503050405090304" pitchFamily="18" charset="0"/>
            </a:endParaRPr>
          </a:p>
          <a:p>
            <a:pPr algn="just" eaLnBrk="0" hangingPunct="0">
              <a:buFont typeface="Arial" panose="020B0604020202090204" pitchFamily="34" charset="0"/>
              <a:buNone/>
              <a:defRPr/>
            </a:pPr>
            <a:r>
              <a:rPr lang="en-US" altLang="en-US" sz="2500" dirty="0">
                <a:latin typeface="Times New Roman" panose="02020503050405090304" pitchFamily="18" charset="0"/>
                <a:cs typeface="Times New Roman" panose="02020503050405090304" pitchFamily="18" charset="0"/>
              </a:rPr>
              <a:t>                                                              How does this compare to traditional tests? </a:t>
            </a:r>
            <a:endParaRPr lang="en-US" altLang="en-US" sz="25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5602" name="Group 2"/>
          <p:cNvGrpSpPr/>
          <p:nvPr/>
        </p:nvGrpSpPr>
        <p:grpSpPr>
          <a:xfrm>
            <a:off x="-2124075" y="-2346325"/>
            <a:ext cx="4692650" cy="4692650"/>
            <a:chOff x="0" y="0"/>
            <a:chExt cx="812800" cy="812800"/>
          </a:xfrm>
        </p:grpSpPr>
        <p:sp>
          <p:nvSpPr>
            <p:cNvPr id="25612"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5613"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grpSp>
        <p:nvGrpSpPr>
          <p:cNvPr id="25603" name="Group 5"/>
          <p:cNvGrpSpPr/>
          <p:nvPr/>
        </p:nvGrpSpPr>
        <p:grpSpPr>
          <a:xfrm>
            <a:off x="15573375" y="7940675"/>
            <a:ext cx="4692650" cy="4692650"/>
            <a:chOff x="0" y="0"/>
            <a:chExt cx="812800" cy="812800"/>
          </a:xfrm>
        </p:grpSpPr>
        <p:sp>
          <p:nvSpPr>
            <p:cNvPr id="25610" name="Freeform 6"/>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25611" name="TextBox 7"/>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8" name="TextBox 8"/>
          <p:cNvSpPr txBox="1"/>
          <p:nvPr/>
        </p:nvSpPr>
        <p:spPr>
          <a:xfrm>
            <a:off x="5416550" y="1885950"/>
            <a:ext cx="7454900" cy="879475"/>
          </a:xfrm>
          <a:prstGeom prst="rect">
            <a:avLst/>
          </a:prstGeom>
        </p:spPr>
        <p:txBody>
          <a:bodyPr lIns="0" tIns="0" rIns="0" bIns="0">
            <a:spAutoFit/>
          </a:bodyPr>
          <a:lstStyle/>
          <a:p>
            <a:pPr marR="0" algn="ctr" defTabSz="457200" eaLnBrk="1" fontAlgn="auto" hangingPunct="1">
              <a:lnSpc>
                <a:spcPts val="7150"/>
              </a:lnSpc>
              <a:spcAft>
                <a:spcPts val="0"/>
              </a:spcAft>
              <a:buClrTx/>
              <a:buSzTx/>
              <a:buFontTx/>
              <a:buNone/>
              <a:defRPr/>
            </a:pPr>
            <a:r>
              <a:rPr kumimoji="0" lang="en-US" sz="5110" kern="1200" cap="none" spc="0" normalizeH="0" baseline="0" noProof="0">
                <a:solidFill>
                  <a:srgbClr val="FDFDFD"/>
                </a:solidFill>
                <a:latin typeface="Open Sans Extra Bold"/>
                <a:ea typeface="Open Sans Extra Bold"/>
                <a:cs typeface="Open Sans Extra Bold"/>
                <a:sym typeface="Open Sans Extra Bold"/>
              </a:rPr>
              <a:t>Concept In Business</a:t>
            </a:r>
            <a:endParaRPr kumimoji="0" lang="en-US" sz="5110" kern="1200" cap="none" spc="0" normalizeH="0" baseline="0" noProof="0">
              <a:solidFill>
                <a:srgbClr val="FDFDFD"/>
              </a:solidFill>
              <a:latin typeface="Open Sans Extra Bold"/>
              <a:ea typeface="Open Sans Extra Bold"/>
              <a:cs typeface="Open Sans Extra Bold"/>
              <a:sym typeface="Open Sans Extra Bold"/>
            </a:endParaRPr>
          </a:p>
        </p:txBody>
      </p:sp>
      <p:sp>
        <p:nvSpPr>
          <p:cNvPr id="25605" name="TextBox 9"/>
          <p:cNvSpPr txBox="1"/>
          <p:nvPr/>
        </p:nvSpPr>
        <p:spPr>
          <a:xfrm>
            <a:off x="968375" y="1162050"/>
            <a:ext cx="14043025" cy="738188"/>
          </a:xfrm>
          <a:prstGeom prst="rect">
            <a:avLst/>
          </a:prstGeom>
          <a:noFill/>
          <a:ln w="9525">
            <a:noFill/>
          </a:ln>
        </p:spPr>
        <p:txBody>
          <a:bodyPr lIns="0" tIns="0" rIns="0" bIns="0">
            <a:spAutoFit/>
          </a:bodyPr>
          <a:p>
            <a:pPr>
              <a:buFont typeface="Arial" panose="020B0604020202090204" pitchFamily="34" charset="0"/>
              <a:buChar char="•"/>
            </a:pPr>
            <a:r>
              <a:rPr lang="en-IN" altLang="en-US" sz="4800" b="1" dirty="0">
                <a:latin typeface="Arial" panose="020B0604020202090204" pitchFamily="34" charset="0"/>
                <a:cs typeface="Arial" panose="020B0604020202090204" pitchFamily="34" charset="0"/>
              </a:rPr>
              <a:t>Sustainable Development Goals(SDG)</a:t>
            </a:r>
            <a:endParaRPr lang="en-IN" altLang="en-US" sz="4800" b="1" dirty="0">
              <a:latin typeface="Arial" panose="020B0604020202090204" pitchFamily="34" charset="0"/>
              <a:ea typeface="Arial" panose="020B0604020202090204" pitchFamily="34" charset="0"/>
            </a:endParaRPr>
          </a:p>
        </p:txBody>
      </p:sp>
      <p:sp>
        <p:nvSpPr>
          <p:cNvPr id="14" name="Date Placeholder 13"/>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CE50D6E7-34A0-4E6F-89B3-C1F6F3D1ABB0}"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5607" name="Slide Number Placeholder 14"/>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6" name="Footer Placeholder 15"/>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5609" name="TextBox 1"/>
          <p:cNvSpPr txBox="1"/>
          <p:nvPr/>
        </p:nvSpPr>
        <p:spPr>
          <a:xfrm>
            <a:off x="973138" y="1885950"/>
            <a:ext cx="16405225" cy="4892675"/>
          </a:xfrm>
          <a:prstGeom prst="rect">
            <a:avLst/>
          </a:prstGeom>
          <a:noFill/>
          <a:ln w="9525">
            <a:noFill/>
          </a:ln>
        </p:spPr>
        <p:txBody>
          <a:bodyPr>
            <a:spAutoFit/>
          </a:bodyPr>
          <a:p>
            <a:pPr marL="342900" indent="-342900" algn="just">
              <a:buFont typeface="Arial" panose="020B0604020202090204" pitchFamily="34" charset="0"/>
              <a:buChar char="•"/>
            </a:pPr>
            <a:r>
              <a:rPr lang="en-US" altLang="en-US" sz="2400" b="1" dirty="0">
                <a:latin typeface="Times New Roman Bold" panose="02020503050405090304" charset="0"/>
                <a:ea typeface="Arial" panose="020B0604020202090204" pitchFamily="34" charset="0"/>
                <a:cs typeface="Times New Roman Bold" panose="02020503050405090304" charset="0"/>
              </a:rPr>
              <a:t>SDG 3</a:t>
            </a:r>
            <a:r>
              <a:rPr lang="en-US" altLang="en-US" sz="2400" dirty="0">
                <a:latin typeface="Times New Roman" panose="02020503050405090304" pitchFamily="18" charset="0"/>
                <a:ea typeface="Arial" panose="020B0604020202090204" pitchFamily="34" charset="0"/>
                <a:cs typeface="Times New Roman" panose="02020503050405090304" pitchFamily="18" charset="0"/>
              </a:rPr>
              <a:t> – Good Health and Well-being: Promotes early detection of chronic diseases like obesity, diabetes, and cardiovascular disease.Supports proactive health monitoring through non-invasive breath analysis.</a:t>
            </a: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r>
              <a:rPr lang="en-US" altLang="en-US" sz="2400" b="1" dirty="0">
                <a:latin typeface="Times New Roman Bold" panose="02020503050405090304" charset="0"/>
                <a:ea typeface="Arial" panose="020B0604020202090204" pitchFamily="34" charset="0"/>
                <a:cs typeface="Times New Roman Bold" panose="02020503050405090304" charset="0"/>
              </a:rPr>
              <a:t>SDG 9 </a:t>
            </a:r>
            <a:r>
              <a:rPr lang="en-US" altLang="en-US" sz="2400" dirty="0">
                <a:latin typeface="Times New Roman" panose="02020503050405090304" pitchFamily="18" charset="0"/>
                <a:ea typeface="Arial" panose="020B0604020202090204" pitchFamily="34" charset="0"/>
                <a:cs typeface="Times New Roman" panose="02020503050405090304" pitchFamily="18" charset="0"/>
              </a:rPr>
              <a:t>– Industry, Innovation and Infrastructure:Integrates AI, sensor technology, and data analytics in healthcare.Encourages innovation in low-cost, scalable diagnostic tools.</a:t>
            </a: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r>
              <a:rPr lang="en-US" altLang="en-US" sz="2400" b="1" dirty="0">
                <a:latin typeface="Times New Roman Bold" panose="02020503050405090304" charset="0"/>
                <a:ea typeface="Arial" panose="020B0604020202090204" pitchFamily="34" charset="0"/>
                <a:cs typeface="Times New Roman Bold" panose="02020503050405090304" charset="0"/>
              </a:rPr>
              <a:t>SDG 12</a:t>
            </a:r>
            <a:r>
              <a:rPr lang="en-US" altLang="en-US" sz="2400" dirty="0">
                <a:latin typeface="Times New Roman" panose="02020503050405090304" pitchFamily="18" charset="0"/>
                <a:ea typeface="Arial" panose="020B0604020202090204" pitchFamily="34" charset="0"/>
                <a:cs typeface="Times New Roman" panose="02020503050405090304" pitchFamily="18" charset="0"/>
              </a:rPr>
              <a:t> – Responsible Consumption and Production:Reduces medical waste by replacing invasive methods (e.g., blood sampling). Minimizes resource use while maximizing healthcare outreach.</a:t>
            </a: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r>
              <a:rPr lang="en-US" altLang="en-US" sz="2400" b="1" dirty="0">
                <a:latin typeface="Times New Roman Bold" panose="02020503050405090304" charset="0"/>
                <a:ea typeface="Arial" panose="020B0604020202090204" pitchFamily="34" charset="0"/>
                <a:cs typeface="Times New Roman Bold" panose="02020503050405090304" charset="0"/>
              </a:rPr>
              <a:t>Social and Environmental Impact: </a:t>
            </a:r>
            <a:r>
              <a:rPr lang="en-US" altLang="en-US" sz="2400" dirty="0">
                <a:latin typeface="Times New Roman" panose="02020503050405090304" pitchFamily="18" charset="0"/>
                <a:ea typeface="Arial" panose="020B0604020202090204" pitchFamily="34" charset="0"/>
                <a:cs typeface="Times New Roman" panose="02020503050405090304" pitchFamily="18" charset="0"/>
              </a:rPr>
              <a:t>Encourages preventive healthcare, reducing hospital admissions. Enables accessible diagnosis in rural and underprivileged areas.</a:t>
            </a: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a:p>
            <a:pPr marL="342900" indent="-342900" algn="just">
              <a:buFont typeface="Arial" panose="020B0604020202090204" pitchFamily="34" charset="0"/>
              <a:buChar char="•"/>
            </a:pPr>
            <a:r>
              <a:rPr lang="en-US" altLang="en-US" sz="2400" b="1" dirty="0">
                <a:latin typeface="Times New Roman Bold" panose="02020503050405090304" charset="0"/>
                <a:ea typeface="Arial" panose="020B0604020202090204" pitchFamily="34" charset="0"/>
                <a:cs typeface="Times New Roman Bold" panose="02020503050405090304" charset="0"/>
              </a:rPr>
              <a:t>Economic Feasibility:</a:t>
            </a:r>
            <a:r>
              <a:rPr lang="en-US" altLang="en-US" sz="2400" dirty="0">
                <a:latin typeface="Times New Roman" panose="02020503050405090304" pitchFamily="18" charset="0"/>
                <a:ea typeface="Arial" panose="020B0604020202090204" pitchFamily="34" charset="0"/>
                <a:cs typeface="Times New Roman" panose="02020503050405090304" pitchFamily="18" charset="0"/>
              </a:rPr>
              <a:t>Reduces cost of chronic disease management.Suitable for scalable deployment in both home and clinical settings.</a:t>
            </a:r>
            <a:endParaRPr lang="en-US" altLang="en-US" sz="2400" dirty="0">
              <a:latin typeface="Times New Roman" panose="02020503050405090304" pitchFamily="18" charset="0"/>
              <a:ea typeface="Arial" panose="020B0604020202090204" pitchFamily="34" charset="0"/>
              <a:cs typeface="Times New Roman" panose="0202050305040509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1746" name="Group 2"/>
          <p:cNvGrpSpPr/>
          <p:nvPr/>
        </p:nvGrpSpPr>
        <p:grpSpPr>
          <a:xfrm>
            <a:off x="15573375" y="7940675"/>
            <a:ext cx="4692650" cy="4692650"/>
            <a:chOff x="0" y="0"/>
            <a:chExt cx="812800" cy="812800"/>
          </a:xfrm>
        </p:grpSpPr>
        <p:sp>
          <p:nvSpPr>
            <p:cNvPr id="31752"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1753"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1747" name="TextBox 5"/>
          <p:cNvSpPr txBox="1"/>
          <p:nvPr/>
        </p:nvSpPr>
        <p:spPr>
          <a:xfrm>
            <a:off x="1028700" y="1247775"/>
            <a:ext cx="11087100" cy="677863"/>
          </a:xfrm>
          <a:prstGeom prst="rect">
            <a:avLst/>
          </a:prstGeom>
          <a:noFill/>
          <a:ln w="9525">
            <a:noFill/>
          </a:ln>
        </p:spPr>
        <p:txBody>
          <a:bodyPr lIns="0" tIns="0" rIns="0" bIns="0">
            <a:spAutoFit/>
          </a:bodyPr>
          <a:p>
            <a:r>
              <a:rPr lang="en-IN" altLang="en-US" sz="4400" b="1" dirty="0">
                <a:latin typeface="Arial" panose="020B0604020202090204" pitchFamily="34" charset="0"/>
                <a:cs typeface="Arial" panose="020B0604020202090204" pitchFamily="34" charset="0"/>
              </a:rPr>
              <a:t>Challenges Encountered &amp; Solutions</a:t>
            </a:r>
            <a:endParaRPr lang="en-IN"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B2F2893A-EA14-4F88-8426-92844819F2CC}"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1749"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1751" name="TextBox 1"/>
          <p:cNvSpPr txBox="1"/>
          <p:nvPr/>
        </p:nvSpPr>
        <p:spPr>
          <a:xfrm>
            <a:off x="1028700" y="2400300"/>
            <a:ext cx="16040100" cy="6369685"/>
          </a:xfrm>
          <a:prstGeom prst="rect">
            <a:avLst/>
          </a:prstGeom>
          <a:noFill/>
          <a:ln w="9525">
            <a:noFill/>
          </a:ln>
        </p:spPr>
        <p:txBody>
          <a:bodyPr>
            <a:spAutoFit/>
          </a:bodyPr>
          <a:p>
            <a:pPr algn="just" eaLnBrk="0" hangingPunct="0"/>
            <a:r>
              <a:rPr lang="en-US" altLang="en-US" sz="2400" b="1">
                <a:latin typeface="Arial" panose="020B0604020202090204" pitchFamily="34" charset="0"/>
                <a:cs typeface="Arial" panose="020B0604020202090204" pitchFamily="34" charset="0"/>
                <a:sym typeface="+mn-ea"/>
              </a:rPr>
              <a:t>Challenges:</a:t>
            </a:r>
            <a:r>
              <a:rPr lang="en-US" altLang="en-US" sz="2400">
                <a:latin typeface="Arial" panose="020B0604020202090204" pitchFamily="34" charset="0"/>
                <a:cs typeface="Arial" panose="020B0604020202090204" pitchFamily="34" charset="0"/>
                <a:sym typeface="+mn-ea"/>
              </a:rPr>
              <a:t> </a:t>
            </a:r>
            <a:endParaRPr lang="en-US" altLang="en-US" sz="2400" noProof="1">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pPr>
            <a:r>
              <a:rPr lang="en-US" altLang="en-US" sz="2400">
                <a:latin typeface="Arial" panose="020B0604020202090204" pitchFamily="34" charset="0"/>
                <a:cs typeface="Arial" panose="020B0604020202090204" pitchFamily="34" charset="0"/>
                <a:sym typeface="+mn-ea"/>
              </a:rPr>
              <a:t>Data Quality Issues: Inconsistent sensor readings due to environmental factors like temperature and humidity.</a:t>
            </a:r>
            <a:endParaRPr lang="en-US" altLang="en-US" sz="2400" noProof="1">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pPr>
            <a:r>
              <a:rPr lang="en-US" altLang="en-US" sz="2400">
                <a:latin typeface="Arial" panose="020B0604020202090204" pitchFamily="34" charset="0"/>
                <a:cs typeface="Arial" panose="020B0604020202090204" pitchFamily="34" charset="0"/>
                <a:sym typeface="+mn-ea"/>
              </a:rPr>
              <a:t>Model Overfitting: Initial AI models performed well on training data but struggled with real-world breath samples.</a:t>
            </a:r>
            <a:endParaRPr lang="en-US" altLang="en-US" sz="2400" noProof="1">
              <a:latin typeface="Arial" panose="020B0604020202090204" pitchFamily="34" charset="0"/>
              <a:cs typeface="Arial" panose="020B0604020202090204" pitchFamily="34" charset="0"/>
            </a:endParaRPr>
          </a:p>
          <a:p>
            <a:pPr marL="342900" indent="-342900" algn="just" eaLnBrk="0" hangingPunct="0">
              <a:buFont typeface="Arial" panose="020B0604020202090204" pitchFamily="34" charset="0"/>
              <a:buChar char="•"/>
            </a:pPr>
            <a:r>
              <a:rPr lang="en-US" altLang="en-US" sz="2400">
                <a:latin typeface="Arial" panose="020B0604020202090204" pitchFamily="34" charset="0"/>
                <a:cs typeface="Arial" panose="020B0604020202090204" pitchFamily="34" charset="0"/>
                <a:sym typeface="+mn-ea"/>
              </a:rPr>
              <a:t>Performance Bottlenecks: Slow data processing due to large datasets and complex AI computations.</a:t>
            </a:r>
            <a:endParaRPr lang="en-US" altLang="en-US" sz="2400" noProof="1">
              <a:latin typeface="Arial" panose="020B0604020202090204" pitchFamily="34" charset="0"/>
              <a:cs typeface="Arial" panose="020B0604020202090204" pitchFamily="34" charset="0"/>
            </a:endParaRPr>
          </a:p>
          <a:p>
            <a:pPr algn="just" eaLnBrk="0" hangingPunct="0">
              <a:buFont typeface="Arial" panose="020B0604020202090204" pitchFamily="34" charset="0"/>
              <a:buNone/>
            </a:pPr>
            <a:endParaRPr lang="en-US" altLang="en-US" sz="2400" noProof="1">
              <a:latin typeface="Arial" panose="020B0604020202090204" pitchFamily="34" charset="0"/>
              <a:cs typeface="Arial" panose="020B0604020202090204" pitchFamily="34" charset="0"/>
            </a:endParaRPr>
          </a:p>
          <a:p>
            <a:pPr algn="just" eaLnBrk="0" hangingPunct="0"/>
            <a:r>
              <a:rPr lang="en-US" altLang="en-US" sz="2400" b="1">
                <a:latin typeface="Arial" panose="020B0604020202090204" pitchFamily="34" charset="0"/>
                <a:cs typeface="Arial" panose="020B0604020202090204" pitchFamily="34" charset="0"/>
                <a:sym typeface="+mn-ea"/>
              </a:rPr>
              <a:t>Solutions:</a:t>
            </a:r>
            <a:endParaRPr lang="en-US" altLang="en-US" sz="2400" b="1" noProof="1">
              <a:latin typeface="Arial" panose="020B0604020202090204" pitchFamily="34" charset="0"/>
              <a:cs typeface="Arial" panose="020B0604020202090204" pitchFamily="34" charset="0"/>
            </a:endParaRPr>
          </a:p>
          <a:p>
            <a:pPr algn="just" eaLnBrk="0" hangingPunct="0"/>
            <a:r>
              <a:rPr lang="en-US" altLang="en-US" sz="2400">
                <a:latin typeface="Arial" panose="020B0604020202090204" pitchFamily="34" charset="0"/>
                <a:cs typeface="Arial" panose="020B0604020202090204" pitchFamily="34" charset="0"/>
                <a:sym typeface="+mn-ea"/>
              </a:rPr>
              <a:t>Improved Data Preprocessing: Applied filtering techniques to remove noise and normalize sensor readings.</a:t>
            </a:r>
            <a:endParaRPr lang="en-US" altLang="en-US" sz="2400" noProof="1">
              <a:latin typeface="Arial" panose="020B0604020202090204" pitchFamily="34" charset="0"/>
              <a:cs typeface="Arial" panose="020B0604020202090204" pitchFamily="34" charset="0"/>
            </a:endParaRPr>
          </a:p>
          <a:p>
            <a:pPr algn="just" eaLnBrk="0" hangingPunct="0"/>
            <a:r>
              <a:rPr lang="en-US" altLang="en-US" sz="2400">
                <a:latin typeface="Arial" panose="020B0604020202090204" pitchFamily="34" charset="0"/>
                <a:cs typeface="Arial" panose="020B0604020202090204" pitchFamily="34" charset="0"/>
                <a:sym typeface="+mn-ea"/>
              </a:rPr>
              <a:t>Regularization Techniques: Used dropout and cross-validation to prevent overfitting and improve model generalization.</a:t>
            </a:r>
            <a:endParaRPr lang="en-US" altLang="en-US" sz="2400" noProof="1">
              <a:latin typeface="Arial" panose="020B0604020202090204" pitchFamily="34" charset="0"/>
              <a:cs typeface="Arial" panose="020B0604020202090204" pitchFamily="34" charset="0"/>
            </a:endParaRPr>
          </a:p>
          <a:p>
            <a:pPr algn="just" eaLnBrk="0" hangingPunct="0"/>
            <a:r>
              <a:rPr lang="en-US" altLang="en-US" sz="2400">
                <a:latin typeface="Arial" panose="020B0604020202090204" pitchFamily="34" charset="0"/>
                <a:cs typeface="Arial" panose="020B0604020202090204" pitchFamily="34" charset="0"/>
                <a:sym typeface="+mn-ea"/>
              </a:rPr>
              <a:t>Optimized AI Algorithms: Implemented efficient data handling and model optimization techniques to speed up processing.</a:t>
            </a:r>
            <a:endParaRPr lang="en-US" altLang="en-US" sz="2400" noProof="1">
              <a:latin typeface="Arial" panose="020B0604020202090204" pitchFamily="34" charset="0"/>
              <a:cs typeface="Arial" panose="020B0604020202090204" pitchFamily="34" charset="0"/>
            </a:endParaRPr>
          </a:p>
          <a:p>
            <a:pPr algn="just" eaLnBrk="0" hangingPunct="0"/>
            <a:endParaRPr lang="en-US" altLang="en-US" sz="2400" noProof="1">
              <a:latin typeface="Arial" panose="020B0604020202090204" pitchFamily="34" charset="0"/>
              <a:cs typeface="Arial" panose="020B0604020202090204" pitchFamily="34" charset="0"/>
            </a:endParaRPr>
          </a:p>
          <a:p>
            <a:pPr algn="just" eaLnBrk="0" hangingPunct="0"/>
            <a:r>
              <a:rPr lang="en-US" altLang="en-US" sz="2400" b="1">
                <a:latin typeface="Arial" panose="020B0604020202090204" pitchFamily="34" charset="0"/>
                <a:cs typeface="Arial" panose="020B0604020202090204" pitchFamily="34" charset="0"/>
                <a:sym typeface="+mn-ea"/>
              </a:rPr>
              <a:t>Lessons Learned:</a:t>
            </a:r>
            <a:endParaRPr lang="en-US" altLang="en-US" sz="2400" b="1" noProof="1">
              <a:latin typeface="Arial" panose="020B0604020202090204" pitchFamily="34" charset="0"/>
              <a:cs typeface="Arial" panose="020B0604020202090204" pitchFamily="34" charset="0"/>
            </a:endParaRPr>
          </a:p>
          <a:p>
            <a:pPr algn="just" eaLnBrk="0" hangingPunct="0"/>
            <a:r>
              <a:rPr lang="en-US" altLang="en-US" sz="2400">
                <a:latin typeface="Arial" panose="020B0604020202090204" pitchFamily="34" charset="0"/>
                <a:ea typeface="Arial" panose="020B0604020202090204" pitchFamily="34" charset="0"/>
                <a:sym typeface="+mn-ea"/>
              </a:rPr>
              <a:t>Data quality is critical: Accurate and clean data is essential for reliable AI model performance.</a:t>
            </a:r>
            <a:endParaRPr lang="en-US" altLang="en-US" sz="2400" noProof="1">
              <a:latin typeface="Arial" panose="020B0604020202090204" pitchFamily="34" charset="0"/>
              <a:ea typeface="Arial" panose="020B0604020202090204" pitchFamily="34" charset="0"/>
            </a:endParaRPr>
          </a:p>
          <a:p>
            <a:pPr algn="just" eaLnBrk="0" hangingPunct="0"/>
            <a:r>
              <a:rPr lang="en-US" altLang="en-US" sz="2400">
                <a:latin typeface="Arial" panose="020B0604020202090204" pitchFamily="34" charset="0"/>
                <a:ea typeface="Arial" panose="020B0604020202090204" pitchFamily="34" charset="0"/>
                <a:sym typeface="+mn-ea"/>
              </a:rPr>
              <a:t>Model tuning is an ongoing process: Continuous improvements and testing are necessary for better accuracy.</a:t>
            </a:r>
            <a:endParaRPr lang="en-US" altLang="en-US" sz="2400" noProof="1">
              <a:latin typeface="Arial" panose="020B0604020202090204" pitchFamily="34" charset="0"/>
              <a:ea typeface="Arial" panose="020B0604020202090204" pitchFamily="34" charset="0"/>
            </a:endParaRPr>
          </a:p>
          <a:p>
            <a:pPr algn="just" eaLnBrk="0" hangingPunct="0"/>
            <a:r>
              <a:rPr lang="en-US" altLang="en-US" sz="2400">
                <a:latin typeface="Arial" panose="020B0604020202090204" pitchFamily="34" charset="0"/>
                <a:ea typeface="Arial" panose="020B0604020202090204" pitchFamily="34" charset="0"/>
                <a:sym typeface="+mn-ea"/>
              </a:rPr>
              <a:t>Optimization enhances efficiency: Refining algorithms and improving system architecture significantly boost performance.</a:t>
            </a:r>
            <a:endParaRPr lang="en-IN" altLang="en-US" sz="2400" dirty="0">
              <a:latin typeface="Arial" panose="020B0604020202090204" pitchFamily="34" charset="0"/>
              <a:ea typeface="Arial" panose="020B060402020209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2770" name="Group 2"/>
          <p:cNvGrpSpPr/>
          <p:nvPr/>
        </p:nvGrpSpPr>
        <p:grpSpPr>
          <a:xfrm>
            <a:off x="15573375" y="7940675"/>
            <a:ext cx="4692650" cy="4692650"/>
            <a:chOff x="0" y="0"/>
            <a:chExt cx="812800" cy="812800"/>
          </a:xfrm>
        </p:grpSpPr>
        <p:sp>
          <p:nvSpPr>
            <p:cNvPr id="32776"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2777"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2771" name="TextBox 5"/>
          <p:cNvSpPr txBox="1"/>
          <p:nvPr/>
        </p:nvSpPr>
        <p:spPr>
          <a:xfrm>
            <a:off x="1789113" y="1247775"/>
            <a:ext cx="13374687" cy="677863"/>
          </a:xfrm>
          <a:prstGeom prst="rect">
            <a:avLst/>
          </a:prstGeom>
          <a:noFill/>
          <a:ln w="9525">
            <a:noFill/>
          </a:ln>
        </p:spPr>
        <p:txBody>
          <a:bodyPr lIns="0" tIns="0" rIns="0" bIns="0">
            <a:spAutoFit/>
          </a:bodyPr>
          <a:p>
            <a:pPr>
              <a:buFont typeface="Arial" panose="020B0604020202090204" pitchFamily="34" charset="0"/>
              <a:buChar char="•"/>
            </a:pPr>
            <a:r>
              <a:rPr lang="en-IN" altLang="en-US" sz="4400" b="1" dirty="0">
                <a:latin typeface="Arial" panose="020B0604020202090204" pitchFamily="34" charset="0"/>
                <a:cs typeface="Arial" panose="020B0604020202090204" pitchFamily="34" charset="0"/>
              </a:rPr>
              <a:t>Advantages</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2773"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2775" name="TextBox 1"/>
          <p:cNvSpPr txBox="1"/>
          <p:nvPr/>
        </p:nvSpPr>
        <p:spPr>
          <a:xfrm>
            <a:off x="1447800" y="2324100"/>
            <a:ext cx="16154400" cy="5631180"/>
          </a:xfrm>
          <a:prstGeom prst="rect">
            <a:avLst/>
          </a:prstGeom>
          <a:noFill/>
          <a:ln w="9525">
            <a:noFill/>
          </a:ln>
        </p:spPr>
        <p:txBody>
          <a:bodyPr>
            <a:spAutoFit/>
          </a:bodyPr>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Non-invasive Detection: No need for blood samples; uses exhaled breath for metabolic analysis.</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Real-time Analysis: Provides instant results using advanced gas sensors.</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AI Integration: Machine learning enables accurate prediction of cardiometabolic risks.</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Portable and User-Friendly: Can be used in homes and clinics with ease.</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Cost-Effective: Eliminates the cost and discomfort associated with traditional testing methods.</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Promotes Preventive Healthcare: Enables early intervention and continuous monitoring.</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Multi-user Capability: Allows multiple profiles for family or clinical use.</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endParaRPr lang="en-US" altLang="en-US" sz="2400" dirty="0">
              <a:latin typeface="Times New Roman Regular" panose="02020503050405090304" charset="0"/>
              <a:ea typeface="Arial" panose="020B0604020202090204" pitchFamily="34" charset="0"/>
              <a:cs typeface="Times New Roman Regular" panose="02020503050405090304" charset="0"/>
            </a:endParaRPr>
          </a:p>
          <a:p>
            <a:pPr marL="285750" indent="-285750" algn="just">
              <a:buFont typeface="Arial" panose="020B0604020202090204" pitchFamily="34" charset="0"/>
              <a:buChar char="•"/>
            </a:pPr>
            <a:r>
              <a:rPr lang="en-US" altLang="en-US" sz="2400" dirty="0">
                <a:latin typeface="Times New Roman Regular" panose="02020503050405090304" charset="0"/>
                <a:ea typeface="Arial" panose="020B0604020202090204" pitchFamily="34" charset="0"/>
                <a:cs typeface="Times New Roman Regular" panose="02020503050405090304" charset="0"/>
              </a:rPr>
              <a:t>Data-Driven Insights: Visual dashboards offer detailed reports and historical trends.</a:t>
            </a:r>
            <a:endParaRPr lang="en-US" altLang="en-US" sz="2400" dirty="0">
              <a:latin typeface="Times New Roman Regular" panose="02020503050405090304" charset="0"/>
              <a:ea typeface="Arial" panose="020B0604020202090204" pitchFamily="34" charset="0"/>
              <a:cs typeface="Times New Roman Regular" panose="0202050305040509030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3794" name="Group 2"/>
          <p:cNvGrpSpPr/>
          <p:nvPr/>
        </p:nvGrpSpPr>
        <p:grpSpPr>
          <a:xfrm>
            <a:off x="15573375" y="7940675"/>
            <a:ext cx="4692650" cy="4692650"/>
            <a:chOff x="0" y="0"/>
            <a:chExt cx="812800" cy="812800"/>
          </a:xfrm>
        </p:grpSpPr>
        <p:sp>
          <p:nvSpPr>
            <p:cNvPr id="33800"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3801"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3795" name="TextBox 5"/>
          <p:cNvSpPr txBox="1"/>
          <p:nvPr/>
        </p:nvSpPr>
        <p:spPr>
          <a:xfrm>
            <a:off x="1789113" y="1247775"/>
            <a:ext cx="11698287" cy="677863"/>
          </a:xfrm>
          <a:prstGeom prst="rect">
            <a:avLst/>
          </a:prstGeom>
          <a:noFill/>
          <a:ln w="9525">
            <a:noFill/>
          </a:ln>
        </p:spPr>
        <p:txBody>
          <a:bodyPr lIns="0" tIns="0" rIns="0" bIns="0">
            <a:spAutoFit/>
          </a:bodyPr>
          <a:p>
            <a:r>
              <a:rPr lang="en-IN" altLang="en-US" sz="4400" b="1" dirty="0">
                <a:latin typeface="Arial" panose="020B0604020202090204" pitchFamily="34" charset="0"/>
                <a:cs typeface="Arial" panose="020B0604020202090204" pitchFamily="34" charset="0"/>
              </a:rPr>
              <a:t>Limitations &amp; Future Scope</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3797"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3799" name="TextBox 1"/>
          <p:cNvSpPr txBox="1"/>
          <p:nvPr/>
        </p:nvSpPr>
        <p:spPr>
          <a:xfrm>
            <a:off x="1447800" y="2324100"/>
            <a:ext cx="16154400" cy="6000750"/>
          </a:xfrm>
          <a:prstGeom prst="rect">
            <a:avLst/>
          </a:prstGeom>
          <a:noFill/>
          <a:ln w="9525">
            <a:noFill/>
          </a:ln>
        </p:spPr>
        <p:txBody>
          <a:bodyPr>
            <a:spAutoFit/>
          </a:bodyPr>
          <a:p>
            <a:pPr marL="285750" indent="-285750" algn="just" eaLnBrk="0" hangingPunct="0">
              <a:buFont typeface="Arial" panose="020B0604020202090204" pitchFamily="34" charset="0"/>
              <a:buChar char="•"/>
            </a:pPr>
            <a:r>
              <a:rPr lang="en-US" altLang="en-US" sz="2400" b="1">
                <a:latin typeface="Arial" panose="020B0604020202090204" pitchFamily="34" charset="0"/>
                <a:cs typeface="Arial" panose="020B0604020202090204" pitchFamily="34" charset="0"/>
                <a:sym typeface="+mn-ea"/>
              </a:rPr>
              <a:t>Planned Enhancements:</a:t>
            </a:r>
            <a:endParaRPr lang="en-US" altLang="en-US" sz="2400" b="1" noProof="1">
              <a:latin typeface="Arial" panose="020B0604020202090204" pitchFamily="34" charset="0"/>
              <a:cs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cs typeface="Arial" panose="020B0604020202090204" pitchFamily="34" charset="0"/>
                <a:sym typeface="+mn-ea"/>
              </a:rPr>
              <a:t>Advanced AI Model Integration: Improve the machine learning model for more accurate gas concentration detection and risk assessment.</a:t>
            </a:r>
            <a:endParaRPr lang="en-US" altLang="en-US" sz="2400" noProof="1">
              <a:latin typeface="Arial" panose="020B0604020202090204" pitchFamily="34" charset="0"/>
              <a:cs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cs typeface="Arial" panose="020B0604020202090204" pitchFamily="34" charset="0"/>
                <a:sym typeface="+mn-ea"/>
              </a:rPr>
              <a:t>Mobile App Development: Extend functionality by creating a mobile app for real-time health monitoring.</a:t>
            </a:r>
            <a:endParaRPr lang="en-US" altLang="en-US" sz="2400" noProof="1">
              <a:latin typeface="Arial" panose="020B0604020202090204" pitchFamily="34" charset="0"/>
              <a:cs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cs typeface="Arial" panose="020B0604020202090204" pitchFamily="34" charset="0"/>
                <a:sym typeface="+mn-ea"/>
              </a:rPr>
              <a:t>Cloud-Based Data Storage: Implement a cloud solution to store and analyze long-term breath data for better insights.</a:t>
            </a:r>
            <a:endParaRPr lang="en-US" altLang="en-US" sz="2400" noProof="1">
              <a:latin typeface="Arial" panose="020B0604020202090204" pitchFamily="34" charset="0"/>
              <a:cs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cs typeface="Arial" panose="020B0604020202090204" pitchFamily="34" charset="0"/>
                <a:sym typeface="+mn-ea"/>
              </a:rPr>
              <a:t>Personalized Health Recommendations: Use AI to provide customized health advice based on breath analysis results.</a:t>
            </a:r>
            <a:endParaRPr lang="en-US" altLang="en-US" sz="2400" noProof="1">
              <a:latin typeface="Arial" panose="020B0604020202090204" pitchFamily="34" charset="0"/>
              <a:cs typeface="Arial" panose="020B0604020202090204" pitchFamily="34" charset="0"/>
            </a:endParaRPr>
          </a:p>
          <a:p>
            <a:pPr algn="just" eaLnBrk="0" hangingPunct="0">
              <a:buFont typeface="Arial" panose="020B0604020202090204" pitchFamily="34" charset="0"/>
              <a:buNone/>
            </a:pPr>
            <a:endParaRPr lang="en-US" altLang="en-US" sz="2400" noProof="1">
              <a:latin typeface="Arial" panose="020B0604020202090204" pitchFamily="34" charset="0"/>
              <a:cs typeface="Arial" panose="020B0604020202090204" pitchFamily="34" charset="0"/>
            </a:endParaRPr>
          </a:p>
          <a:p>
            <a:pPr marL="285750" indent="-285750" algn="just" eaLnBrk="0" hangingPunct="0">
              <a:buFont typeface="Arial" panose="020B0604020202090204" pitchFamily="34" charset="0"/>
              <a:buChar char="•"/>
            </a:pPr>
            <a:r>
              <a:rPr lang="en-US" altLang="en-US" sz="2400" b="1">
                <a:latin typeface="Arial" panose="020B0604020202090204" pitchFamily="34" charset="0"/>
                <a:cs typeface="Arial" panose="020B0604020202090204" pitchFamily="34" charset="0"/>
                <a:sym typeface="+mn-ea"/>
              </a:rPr>
              <a:t>Potential Research Directions:</a:t>
            </a:r>
            <a:endParaRPr lang="en-US" altLang="en-US" sz="2400" b="1" noProof="1">
              <a:latin typeface="Arial" panose="020B0604020202090204" pitchFamily="34" charset="0"/>
              <a:cs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ea typeface="Arial" panose="020B0604020202090204" pitchFamily="34" charset="0"/>
                <a:sym typeface="+mn-ea"/>
              </a:rPr>
              <a:t>AI-Driven Disease Prediction: Explore deep learning techniques to predict early signs of metabolic disorders</a:t>
            </a:r>
            <a:endParaRPr lang="en-US" altLang="en-US" sz="2400" noProof="1">
              <a:latin typeface="Arial" panose="020B0604020202090204" pitchFamily="34" charset="0"/>
              <a:ea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ea typeface="Arial" panose="020B0604020202090204" pitchFamily="34" charset="0"/>
                <a:sym typeface="+mn-ea"/>
              </a:rPr>
              <a:t>Correlation with Medical Data: Investigate links between breath biomarkers and clinical health records for improved diagnostics.</a:t>
            </a:r>
            <a:endParaRPr lang="en-US" altLang="en-US" sz="2400" noProof="1">
              <a:latin typeface="Arial" panose="020B0604020202090204" pitchFamily="34" charset="0"/>
              <a:ea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ea typeface="Arial" panose="020B0604020202090204" pitchFamily="34" charset="0"/>
                <a:sym typeface="+mn-ea"/>
              </a:rPr>
              <a:t>Wearable Sensor Technology: Develop compact, wearable breath analyzers for continuous health tracking.</a:t>
            </a:r>
            <a:endParaRPr lang="en-US" altLang="en-US" sz="2400" noProof="1">
              <a:latin typeface="Arial" panose="020B0604020202090204" pitchFamily="34" charset="0"/>
              <a:ea typeface="Arial" panose="020B0604020202090204" pitchFamily="34" charset="0"/>
            </a:endParaRPr>
          </a:p>
          <a:p>
            <a:pPr marL="457200" indent="-457200" algn="just" eaLnBrk="0" hangingPunct="0">
              <a:buFont typeface="Arial" panose="020B0604020202090204" pitchFamily="34" charset="0"/>
              <a:buAutoNum type="arabicPeriod"/>
            </a:pPr>
            <a:r>
              <a:rPr lang="en-US" altLang="en-US" sz="2400">
                <a:latin typeface="Arial" panose="020B0604020202090204" pitchFamily="34" charset="0"/>
                <a:ea typeface="Arial" panose="020B0604020202090204" pitchFamily="34" charset="0"/>
                <a:sym typeface="+mn-ea"/>
              </a:rPr>
              <a:t>Impact of Lifestyle on Breath Biomarkers: Study how diet, exercise, and environmental factors influence breath analysis results.</a:t>
            </a:r>
            <a:endParaRPr lang="en-IN" altLang="en-US" sz="2400" dirty="0">
              <a:latin typeface="Arial" panose="020B0604020202090204" pitchFamily="34" charset="0"/>
              <a:ea typeface="Arial" panose="020B060402020209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4818" name="Group 2"/>
          <p:cNvGrpSpPr/>
          <p:nvPr/>
        </p:nvGrpSpPr>
        <p:grpSpPr>
          <a:xfrm>
            <a:off x="15573375" y="7940675"/>
            <a:ext cx="4692650" cy="4692650"/>
            <a:chOff x="0" y="0"/>
            <a:chExt cx="812800" cy="812800"/>
          </a:xfrm>
        </p:grpSpPr>
        <p:sp>
          <p:nvSpPr>
            <p:cNvPr id="34824"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4825"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4819" name="TextBox 5"/>
          <p:cNvSpPr txBox="1"/>
          <p:nvPr/>
        </p:nvSpPr>
        <p:spPr>
          <a:xfrm>
            <a:off x="1789113" y="1247775"/>
            <a:ext cx="11698287" cy="677863"/>
          </a:xfrm>
          <a:prstGeom prst="rect">
            <a:avLst/>
          </a:prstGeom>
          <a:noFill/>
          <a:ln w="9525">
            <a:noFill/>
          </a:ln>
        </p:spPr>
        <p:txBody>
          <a:bodyPr lIns="0" tIns="0" rIns="0" bIns="0">
            <a:spAutoFit/>
          </a:bodyPr>
          <a:p>
            <a:r>
              <a:rPr lang="en-IN" altLang="en-US" sz="4400" b="1" dirty="0">
                <a:latin typeface="Arial" panose="020B0604020202090204" pitchFamily="34" charset="0"/>
                <a:cs typeface="Arial" panose="020B0604020202090204" pitchFamily="34" charset="0"/>
              </a:rPr>
              <a:t>Conclusion</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4821"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8679" name="TextBox 1"/>
          <p:cNvSpPr txBox="1">
            <a:spLocks noChangeArrowheads="1"/>
          </p:cNvSpPr>
          <p:nvPr/>
        </p:nvSpPr>
        <p:spPr bwMode="auto">
          <a:xfrm>
            <a:off x="1447800" y="2324100"/>
            <a:ext cx="16154400" cy="3370580"/>
          </a:xfrm>
          <a:prstGeom prst="rect">
            <a:avLst/>
          </a:prstGeom>
          <a:noFill/>
          <a:ln>
            <a:noFill/>
          </a:ln>
        </p:spPr>
        <p:txBody>
          <a:bodyPr>
            <a:spAutoFit/>
          </a:bodyPr>
          <a:lstStyle>
            <a:lvl1pPr marL="285750" indent="-285750">
              <a:defRPr>
                <a:solidFill>
                  <a:schemeClr val="tx1"/>
                </a:solidFill>
                <a:latin typeface="Corbel" panose="020B0503020204020204" pitchFamily="34" charset="0"/>
              </a:defRPr>
            </a:lvl1pPr>
            <a:lvl2pPr marL="742950" indent="-285750">
              <a:defRPr>
                <a:solidFill>
                  <a:schemeClr val="tx1"/>
                </a:solidFill>
                <a:latin typeface="Corbel" panose="020B0503020204020204" pitchFamily="34" charset="0"/>
              </a:defRPr>
            </a:lvl2pPr>
            <a:lvl3pPr marL="1143000" indent="-228600">
              <a:defRPr>
                <a:solidFill>
                  <a:schemeClr val="tx1"/>
                </a:solidFill>
                <a:latin typeface="Corbel" panose="020B0503020204020204" pitchFamily="34" charset="0"/>
              </a:defRPr>
            </a:lvl3pPr>
            <a:lvl4pPr marL="1600200" indent="-228600">
              <a:defRPr>
                <a:solidFill>
                  <a:schemeClr val="tx1"/>
                </a:solidFill>
                <a:latin typeface="Corbel" panose="020B0503020204020204" pitchFamily="34" charset="0"/>
              </a:defRPr>
            </a:lvl4pPr>
            <a:lvl5pPr marL="2057400" indent="-228600">
              <a:defRPr>
                <a:solidFill>
                  <a:schemeClr val="tx1"/>
                </a:solidFill>
                <a:latin typeface="Corbel" panose="020B0503020204020204" pitchFamily="34" charset="0"/>
              </a:defRPr>
            </a:lvl5pPr>
            <a:lvl6pPr marL="2514600" indent="-228600" defTabSz="457200" eaLnBrk="0" fontAlgn="base" hangingPunct="0">
              <a:spcBef>
                <a:spcPct val="0"/>
              </a:spcBef>
              <a:spcAft>
                <a:spcPct val="0"/>
              </a:spcAft>
              <a:defRPr>
                <a:solidFill>
                  <a:schemeClr val="tx1"/>
                </a:solidFill>
                <a:latin typeface="Corbel" panose="020B0503020204020204" pitchFamily="34" charset="0"/>
              </a:defRPr>
            </a:lvl6pPr>
            <a:lvl7pPr marL="2971800" indent="-228600" defTabSz="457200" eaLnBrk="0" fontAlgn="base" hangingPunct="0">
              <a:spcBef>
                <a:spcPct val="0"/>
              </a:spcBef>
              <a:spcAft>
                <a:spcPct val="0"/>
              </a:spcAft>
              <a:defRPr>
                <a:solidFill>
                  <a:schemeClr val="tx1"/>
                </a:solidFill>
                <a:latin typeface="Corbel" panose="020B0503020204020204" pitchFamily="34" charset="0"/>
              </a:defRPr>
            </a:lvl7pPr>
            <a:lvl8pPr marL="3429000" indent="-228600" defTabSz="457200" eaLnBrk="0" fontAlgn="base" hangingPunct="0">
              <a:spcBef>
                <a:spcPct val="0"/>
              </a:spcBef>
              <a:spcAft>
                <a:spcPct val="0"/>
              </a:spcAft>
              <a:defRPr>
                <a:solidFill>
                  <a:schemeClr val="tx1"/>
                </a:solidFill>
                <a:latin typeface="Corbel" panose="020B0503020204020204" pitchFamily="34" charset="0"/>
              </a:defRPr>
            </a:lvl8pPr>
            <a:lvl9pPr marL="3886200" indent="-228600" defTabSz="457200" eaLnBrk="0" fontAlgn="base" hangingPunct="0">
              <a:spcBef>
                <a:spcPct val="0"/>
              </a:spcBef>
              <a:spcAft>
                <a:spcPct val="0"/>
              </a:spcAft>
              <a:defRPr>
                <a:solidFill>
                  <a:schemeClr val="tx1"/>
                </a:solidFill>
                <a:latin typeface="Corbel" panose="020B0503020204020204" pitchFamily="34" charset="0"/>
              </a:defRPr>
            </a:lvl9pPr>
          </a:lstStyle>
          <a:p>
            <a:pPr marL="342900" marR="0" lvl="0" indent="-342900" algn="just" defTabSz="457200" rtl="0" eaLnBrk="0" fontAlgn="base" latinLnBrk="0" hangingPunct="0">
              <a:lnSpc>
                <a:spcPct val="115000"/>
              </a:lnSpc>
              <a:spcBef>
                <a:spcPct val="0"/>
              </a:spcBef>
              <a:spcAft>
                <a:spcPts val="800"/>
              </a:spcAft>
              <a:buClrTx/>
              <a:buSzTx/>
              <a:buFont typeface="Arial" panose="020B0604020202090204" pitchFamily="34" charset="0"/>
              <a:buChar char="•"/>
              <a:defRPr/>
            </a:pPr>
            <a:r>
              <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rPr>
              <a:t>The Smart Gas Analyzer project presents a novel, non-invasive, and cost-effective solution for early detection of cardiometabolic risks.</a:t>
            </a:r>
            <a:endPar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endParaRPr>
          </a:p>
          <a:p>
            <a:pPr marL="342900" marR="0" lvl="0" indent="-342900" algn="just" defTabSz="457200" rtl="0" eaLnBrk="0" fontAlgn="base" latinLnBrk="0" hangingPunct="0">
              <a:lnSpc>
                <a:spcPct val="115000"/>
              </a:lnSpc>
              <a:spcBef>
                <a:spcPct val="0"/>
              </a:spcBef>
              <a:spcAft>
                <a:spcPts val="800"/>
              </a:spcAft>
              <a:buClrTx/>
              <a:buSzTx/>
              <a:buFont typeface="Arial" panose="020B0604020202090204" pitchFamily="34" charset="0"/>
              <a:buChar char="•"/>
              <a:defRPr/>
            </a:pPr>
            <a:r>
              <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rPr>
              <a:t>By integrating sensor technology and machine learning, the system offers real-time insights, enhancing preventive healthcare.</a:t>
            </a:r>
            <a:endPar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endParaRPr>
          </a:p>
          <a:p>
            <a:pPr marL="342900" marR="0" lvl="0" indent="-342900" algn="just" defTabSz="457200" rtl="0" eaLnBrk="0" fontAlgn="base" latinLnBrk="0" hangingPunct="0">
              <a:lnSpc>
                <a:spcPct val="115000"/>
              </a:lnSpc>
              <a:spcBef>
                <a:spcPct val="0"/>
              </a:spcBef>
              <a:spcAft>
                <a:spcPts val="800"/>
              </a:spcAft>
              <a:buClrTx/>
              <a:buSzTx/>
              <a:buFont typeface="Arial" panose="020B0604020202090204" pitchFamily="34" charset="0"/>
              <a:buChar char="•"/>
              <a:defRPr/>
            </a:pPr>
            <a:r>
              <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rPr>
              <a:t>The prototype demonstrates strong alignment with sustainable development goals, particularly in healthcare accessibility and innovation.</a:t>
            </a:r>
            <a:endPar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endParaRPr>
          </a:p>
          <a:p>
            <a:pPr marL="342900" marR="0" lvl="0" indent="-342900" algn="just" defTabSz="457200" rtl="0" eaLnBrk="0" fontAlgn="base" latinLnBrk="0" hangingPunct="0">
              <a:lnSpc>
                <a:spcPct val="115000"/>
              </a:lnSpc>
              <a:spcBef>
                <a:spcPct val="0"/>
              </a:spcBef>
              <a:spcAft>
                <a:spcPts val="800"/>
              </a:spcAft>
              <a:buClrTx/>
              <a:buSzTx/>
              <a:buFont typeface="Arial" panose="020B0604020202090204" pitchFamily="34" charset="0"/>
              <a:buChar char="•"/>
              <a:defRPr/>
            </a:pPr>
            <a:r>
              <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rPr>
              <a:t>With further enhancements and real-world testing, this system has the potential to revolutionize personal health monitoring and chronic disease prevention.</a:t>
            </a:r>
            <a:endParaRPr kumimoji="0" lang="en-US" altLang="en-US" sz="2400" i="0" u="none" strike="noStrike" kern="1200" cap="none" spc="0" normalizeH="0" baseline="0" noProof="0" dirty="0">
              <a:ln>
                <a:noFill/>
              </a:ln>
              <a:solidFill>
                <a:schemeClr val="tx1"/>
              </a:solidFill>
              <a:effectLst/>
              <a:uLnTx/>
              <a:uFillTx/>
              <a:latin typeface="Times New Roman Regular" panose="02020503050405090304" charset="0"/>
              <a:ea typeface="+mn-ea"/>
              <a:cs typeface="Times New Roman Regular" panose="02020503050405090304"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5842" name="Group 2"/>
          <p:cNvGrpSpPr/>
          <p:nvPr/>
        </p:nvGrpSpPr>
        <p:grpSpPr>
          <a:xfrm>
            <a:off x="15573375" y="7940675"/>
            <a:ext cx="4692650" cy="4692650"/>
            <a:chOff x="0" y="0"/>
            <a:chExt cx="812800" cy="812800"/>
          </a:xfrm>
        </p:grpSpPr>
        <p:sp>
          <p:nvSpPr>
            <p:cNvPr id="35847"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5848"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5843" name="TextBox 5"/>
          <p:cNvSpPr txBox="1"/>
          <p:nvPr/>
        </p:nvSpPr>
        <p:spPr>
          <a:xfrm>
            <a:off x="1789113" y="1247775"/>
            <a:ext cx="11698287" cy="1354138"/>
          </a:xfrm>
          <a:prstGeom prst="rect">
            <a:avLst/>
          </a:prstGeom>
          <a:noFill/>
          <a:ln w="9525">
            <a:noFill/>
          </a:ln>
        </p:spPr>
        <p:txBody>
          <a:bodyPr lIns="0" tIns="0" rIns="0" bIns="0">
            <a:spAutoFit/>
          </a:bodyPr>
          <a:p>
            <a:pPr>
              <a:buFont typeface="Arial" panose="020B0604020202090204" pitchFamily="34" charset="0"/>
              <a:buChar char="•"/>
            </a:pPr>
            <a:r>
              <a:rPr lang="en-IN" altLang="en-US" sz="4400" b="1" dirty="0">
                <a:latin typeface="Arial" panose="020B0604020202090204" pitchFamily="34" charset="0"/>
                <a:cs typeface="Arial" panose="020B0604020202090204" pitchFamily="34" charset="0"/>
              </a:rPr>
              <a:t>YouTube Demonstration Video URL &amp; Git Hub Link</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5845"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 name="Text Box 2"/>
          <p:cNvSpPr txBox="1"/>
          <p:nvPr/>
        </p:nvSpPr>
        <p:spPr>
          <a:xfrm>
            <a:off x="1981200" y="2934335"/>
            <a:ext cx="10625455" cy="4893945"/>
          </a:xfrm>
          <a:prstGeom prst="rect">
            <a:avLst/>
          </a:prstGeom>
          <a:noFill/>
        </p:spPr>
        <p:txBody>
          <a:bodyPr wrap="square" rtlCol="0">
            <a:noAutofit/>
          </a:bodyPr>
          <a:p>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7890" name="Group 2"/>
          <p:cNvGrpSpPr/>
          <p:nvPr/>
        </p:nvGrpSpPr>
        <p:grpSpPr>
          <a:xfrm>
            <a:off x="15573375" y="7940675"/>
            <a:ext cx="4692650" cy="4692650"/>
            <a:chOff x="0" y="0"/>
            <a:chExt cx="812800" cy="812800"/>
          </a:xfrm>
        </p:grpSpPr>
        <p:sp>
          <p:nvSpPr>
            <p:cNvPr id="37896"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7897"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7891" name="TextBox 5"/>
          <p:cNvSpPr txBox="1"/>
          <p:nvPr/>
        </p:nvSpPr>
        <p:spPr>
          <a:xfrm>
            <a:off x="1752600" y="615950"/>
            <a:ext cx="13527088" cy="676275"/>
          </a:xfrm>
          <a:prstGeom prst="rect">
            <a:avLst/>
          </a:prstGeom>
          <a:noFill/>
          <a:ln w="9525">
            <a:noFill/>
          </a:ln>
        </p:spPr>
        <p:txBody>
          <a:bodyPr lIns="0" tIns="0" rIns="0" bIns="0">
            <a:spAutoFit/>
          </a:bodyPr>
          <a:p>
            <a:pPr algn="ctr"/>
            <a:r>
              <a:rPr lang="en-IN" altLang="en-US" sz="4400" b="1" dirty="0">
                <a:latin typeface="Arial" panose="020B0604020202090204" pitchFamily="34" charset="0"/>
                <a:cs typeface="Arial" panose="020B0604020202090204" pitchFamily="34" charset="0"/>
              </a:rPr>
              <a:t>Publication Status(Mandatory)</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7893"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1752" name="TextBox 1"/>
          <p:cNvSpPr txBox="1">
            <a:spLocks noChangeArrowheads="1"/>
          </p:cNvSpPr>
          <p:nvPr/>
        </p:nvSpPr>
        <p:spPr bwMode="auto">
          <a:xfrm>
            <a:off x="990600" y="1221403"/>
            <a:ext cx="16306800" cy="7478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pPr eaLnBrk="0" hangingPunct="0"/>
            <a:r>
              <a:rPr lang="en-IN" altLang="en-US" sz="2400" b="1" dirty="0">
                <a:latin typeface="Times New Roman" panose="02020503050405090304" pitchFamily="18" charset="0"/>
                <a:cs typeface="Times New Roman" panose="02020503050405090304" pitchFamily="18" charset="0"/>
              </a:rPr>
              <a:t>Conference Details:</a:t>
            </a:r>
            <a:endParaRPr lang="en-IN" altLang="en-US" sz="2400" b="1" dirty="0">
              <a:latin typeface="Times New Roman" panose="02020503050405090304" pitchFamily="18" charset="0"/>
              <a:cs typeface="Times New Roman" panose="02020503050405090304" pitchFamily="18" charset="0"/>
            </a:endParaRPr>
          </a:p>
          <a:p>
            <a:pPr eaLnBrk="0" hangingPunct="0"/>
            <a:endParaRPr lang="en-IN" altLang="en-US" sz="2400" dirty="0">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Conference Name: </a:t>
            </a:r>
            <a:r>
              <a:rPr lang="en-US" altLang="en-US" sz="2400" dirty="0">
                <a:latin typeface="Times New Roman" panose="02020503050405090304" pitchFamily="18" charset="0"/>
                <a:cs typeface="Times New Roman" panose="02020503050405090304" pitchFamily="18" charset="0"/>
              </a:rPr>
              <a:t>2025</a:t>
            </a:r>
            <a:r>
              <a:rPr lang="en-US" altLang="en-US" sz="2400" b="1" dirty="0">
                <a:latin typeface="Times New Roman" panose="02020503050405090304" pitchFamily="18" charset="0"/>
                <a:cs typeface="Times New Roman" panose="02020503050405090304" pitchFamily="18" charset="0"/>
              </a:rPr>
              <a:t> </a:t>
            </a:r>
            <a:r>
              <a:rPr lang="en-US" altLang="en-US" sz="2400" dirty="0">
                <a:latin typeface="Times New Roman" panose="02020503050405090304" pitchFamily="18" charset="0"/>
                <a:cs typeface="Times New Roman" panose="02020503050405090304" pitchFamily="18" charset="0"/>
              </a:rPr>
              <a:t>2nd International Conference on Computing and Data Science (ICCDS)</a:t>
            </a:r>
            <a:endParaRPr lang="en-US" altLang="en-US" sz="2400" dirty="0">
              <a:latin typeface="Times New Roman" panose="02020503050405090304" pitchFamily="18" charset="0"/>
              <a:cs typeface="Times New Roman" panose="02020503050405090304" pitchFamily="18" charset="0"/>
            </a:endParaRPr>
          </a:p>
          <a:p>
            <a:pPr eaLnBrk="0" hangingPunct="0"/>
            <a:r>
              <a:rPr lang="en-IN" altLang="en-US" sz="2400" b="1" dirty="0">
                <a:latin typeface="Times New Roman" panose="02020503050405090304" pitchFamily="18" charset="0"/>
                <a:cs typeface="Times New Roman" panose="02020503050405090304" pitchFamily="18" charset="0"/>
              </a:rPr>
              <a:t>Conference Location:</a:t>
            </a:r>
            <a:r>
              <a:rPr lang="en-IN" altLang="en-US" sz="2400" dirty="0">
                <a:latin typeface="Times New Roman" panose="02020503050405090304" pitchFamily="18" charset="0"/>
                <a:cs typeface="Times New Roman" panose="02020503050405090304" pitchFamily="18" charset="0"/>
              </a:rPr>
              <a:t> Chennai, India</a:t>
            </a:r>
            <a:endParaRPr lang="en-US" altLang="en-US" sz="2400" dirty="0">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Conference Dates:</a:t>
            </a:r>
            <a:r>
              <a:rPr lang="en-US" altLang="en-US" sz="2400" dirty="0">
                <a:latin typeface="Times New Roman" panose="02020503050405090304" pitchFamily="18" charset="0"/>
                <a:cs typeface="Times New Roman" panose="02020503050405090304" pitchFamily="18" charset="0"/>
              </a:rPr>
              <a:t> Start Date – </a:t>
            </a:r>
            <a:r>
              <a:rPr lang="en-IN" altLang="en-US" sz="2400" dirty="0">
                <a:solidFill>
                  <a:srgbClr val="000000"/>
                </a:solidFill>
                <a:latin typeface="Times New Roman" panose="02020503050405090304" pitchFamily="18" charset="0"/>
                <a:cs typeface="Times New Roman" panose="02020503050405090304" pitchFamily="18" charset="0"/>
              </a:rPr>
              <a:t>7/25</a:t>
            </a:r>
            <a:r>
              <a:rPr lang="en-IN" sz="2400" b="0" i="0" dirty="0">
                <a:solidFill>
                  <a:srgbClr val="000000"/>
                </a:solidFill>
                <a:effectLst/>
                <a:latin typeface="Times New Roman" panose="02020503050405090304" pitchFamily="18" charset="0"/>
                <a:cs typeface="Times New Roman" panose="02020503050405090304" pitchFamily="18" charset="0"/>
              </a:rPr>
              <a:t>/2025</a:t>
            </a:r>
            <a:endParaRPr lang="en-IN" sz="2400" b="0" i="0" dirty="0">
              <a:solidFill>
                <a:srgbClr val="000000"/>
              </a:solidFill>
              <a:effectLst/>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Conference Website (Optional): </a:t>
            </a:r>
            <a:r>
              <a:rPr lang="en-US" altLang="en-US" sz="2400" dirty="0">
                <a:latin typeface="Times New Roman" panose="02020503050405090304" pitchFamily="18" charset="0"/>
                <a:cs typeface="Times New Roman" panose="02020503050405090304" pitchFamily="18" charset="0"/>
                <a:hlinkClick r:id="rId1"/>
              </a:rPr>
              <a:t>https://www.rajalakshmi.org/iccds25/</a:t>
            </a:r>
            <a:endParaRPr lang="en-US" altLang="en-US" sz="2400" dirty="0">
              <a:latin typeface="Times New Roman" panose="02020503050405090304" pitchFamily="18" charset="0"/>
              <a:cs typeface="Times New Roman" panose="02020503050405090304" pitchFamily="18" charset="0"/>
            </a:endParaRPr>
          </a:p>
          <a:p>
            <a:pPr eaLnBrk="0" hangingPunct="0"/>
            <a:r>
              <a:rPr lang="en-IN" altLang="en-US" sz="2400" b="1" dirty="0">
                <a:latin typeface="Times New Roman" panose="02020503050405090304" pitchFamily="18" charset="0"/>
                <a:cs typeface="Times New Roman" panose="02020503050405090304" pitchFamily="18" charset="0"/>
              </a:rPr>
              <a:t>Publication Status:</a:t>
            </a:r>
            <a:r>
              <a:rPr lang="en-US" altLang="en-US" sz="2400" b="1" dirty="0">
                <a:latin typeface="Times New Roman" panose="02020503050405090304" pitchFamily="18" charset="0"/>
                <a:cs typeface="Times New Roman" panose="02020503050405090304" pitchFamily="18" charset="0"/>
              </a:rPr>
              <a:t> </a:t>
            </a:r>
            <a:r>
              <a:rPr lang="en-US" altLang="en-US" sz="2400" dirty="0">
                <a:latin typeface="Times New Roman" panose="02020503050405090304" pitchFamily="18" charset="0"/>
                <a:cs typeface="Times New Roman" panose="02020503050405090304" pitchFamily="18" charset="0"/>
              </a:rPr>
              <a:t>Submitted</a:t>
            </a:r>
            <a:endParaRPr lang="en-US" altLang="en-US" sz="2400" b="1" dirty="0">
              <a:latin typeface="Times New Roman" panose="02020503050405090304" pitchFamily="18" charset="0"/>
              <a:cs typeface="Times New Roman" panose="02020503050405090304" pitchFamily="18" charset="0"/>
            </a:endParaRPr>
          </a:p>
          <a:p>
            <a:pPr eaLnBrk="0" hangingPunct="0"/>
            <a:endParaRPr lang="en-US" altLang="en-US" sz="2400" dirty="0">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Paper Title:</a:t>
            </a:r>
            <a:r>
              <a:rPr lang="en-US" altLang="en-US" sz="2400" dirty="0">
                <a:latin typeface="Times New Roman" panose="02020503050405090304" pitchFamily="18" charset="0"/>
                <a:cs typeface="Times New Roman" panose="02020503050405090304" pitchFamily="18" charset="0"/>
              </a:rPr>
              <a:t> Prevention of Cardiometabolic Risk Using Smart Gas Analyzer</a:t>
            </a:r>
            <a:endParaRPr lang="en-US" altLang="en-US" sz="2400" dirty="0">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Authors:</a:t>
            </a:r>
            <a:r>
              <a:rPr lang="en-US" altLang="en-US" sz="2400" dirty="0">
                <a:latin typeface="Times New Roman" panose="02020503050405090304" pitchFamily="18" charset="0"/>
                <a:cs typeface="Times New Roman" panose="02020503050405090304" pitchFamily="18" charset="0"/>
              </a:rPr>
              <a:t> </a:t>
            </a:r>
            <a:r>
              <a:rPr lang="en-US" altLang="en-US" sz="2400" dirty="0" err="1">
                <a:latin typeface="Times New Roman" panose="02020503050405090304" pitchFamily="18" charset="0"/>
                <a:cs typeface="Times New Roman" panose="02020503050405090304" pitchFamily="18" charset="0"/>
              </a:rPr>
              <a:t>Dr.N.Gomathi</a:t>
            </a:r>
            <a:r>
              <a:rPr lang="en-US" altLang="en-US" sz="2400" dirty="0">
                <a:latin typeface="Times New Roman" panose="02020503050405090304" pitchFamily="18" charset="0"/>
                <a:cs typeface="Times New Roman" panose="02020503050405090304" pitchFamily="18" charset="0"/>
              </a:rPr>
              <a:t>, P Rekha </a:t>
            </a:r>
            <a:r>
              <a:rPr lang="en-US" altLang="en-US" sz="2400" dirty="0" err="1">
                <a:latin typeface="Times New Roman" panose="02020503050405090304" pitchFamily="18" charset="0"/>
                <a:cs typeface="Times New Roman" panose="02020503050405090304" pitchFamily="18" charset="0"/>
              </a:rPr>
              <a:t>shanmukhi</a:t>
            </a:r>
            <a:r>
              <a:rPr lang="en-US" altLang="en-US" sz="2400" dirty="0">
                <a:latin typeface="Times New Roman" panose="02020503050405090304" pitchFamily="18" charset="0"/>
                <a:cs typeface="Times New Roman" panose="02020503050405090304" pitchFamily="18" charset="0"/>
              </a:rPr>
              <a:t>, </a:t>
            </a:r>
            <a:r>
              <a:rPr lang="en-US" altLang="en-US" sz="2400" dirty="0" err="1">
                <a:latin typeface="Times New Roman" panose="02020503050405090304" pitchFamily="18" charset="0"/>
                <a:cs typeface="Times New Roman" panose="02020503050405090304" pitchFamily="18" charset="0"/>
              </a:rPr>
              <a:t>Settipalli</a:t>
            </a:r>
            <a:r>
              <a:rPr lang="en-US" altLang="en-US" sz="2400" dirty="0">
                <a:latin typeface="Times New Roman" panose="02020503050405090304" pitchFamily="18" charset="0"/>
                <a:cs typeface="Times New Roman" panose="02020503050405090304" pitchFamily="18" charset="0"/>
              </a:rPr>
              <a:t> </a:t>
            </a:r>
            <a:r>
              <a:rPr lang="en-US" altLang="en-US" sz="2400" dirty="0" err="1">
                <a:latin typeface="Times New Roman" panose="02020503050405090304" pitchFamily="18" charset="0"/>
                <a:cs typeface="Times New Roman" panose="02020503050405090304" pitchFamily="18" charset="0"/>
              </a:rPr>
              <a:t>Gopinadh</a:t>
            </a:r>
            <a:r>
              <a:rPr lang="en-US" altLang="en-US" sz="2400" dirty="0">
                <a:latin typeface="Times New Roman" panose="02020503050405090304" pitchFamily="18" charset="0"/>
                <a:cs typeface="Times New Roman" panose="02020503050405090304" pitchFamily="18" charset="0"/>
              </a:rPr>
              <a:t>, Poojari Neeraja</a:t>
            </a:r>
            <a:endParaRPr lang="en-US" altLang="en-US" sz="2400" dirty="0">
              <a:latin typeface="Times New Roman" panose="02020503050405090304" pitchFamily="18" charset="0"/>
              <a:cs typeface="Times New Roman" panose="02020503050405090304" pitchFamily="18" charset="0"/>
            </a:endParaRPr>
          </a:p>
          <a:p>
            <a:pPr eaLnBrk="0" hangingPunct="0"/>
            <a:endParaRPr lang="en-US" altLang="en-US" sz="2400" dirty="0">
              <a:latin typeface="Times New Roman" panose="02020503050405090304" pitchFamily="18" charset="0"/>
              <a:cs typeface="Times New Roman" panose="02020503050405090304" pitchFamily="18" charset="0"/>
            </a:endParaRPr>
          </a:p>
          <a:p>
            <a:pPr eaLnBrk="0" hangingPunct="0"/>
            <a:r>
              <a:rPr lang="en-US" altLang="en-US" sz="2400" b="1" dirty="0">
                <a:latin typeface="Times New Roman" panose="02020503050405090304" pitchFamily="18" charset="0"/>
                <a:cs typeface="Times New Roman" panose="02020503050405090304" pitchFamily="18" charset="0"/>
              </a:rPr>
              <a:t>Status:</a:t>
            </a:r>
            <a:r>
              <a:rPr lang="en-US" altLang="en-US" sz="2400" dirty="0">
                <a:latin typeface="Times New Roman" panose="02020503050405090304" pitchFamily="18" charset="0"/>
                <a:cs typeface="Times New Roman" panose="02020503050405090304" pitchFamily="18" charset="0"/>
              </a:rPr>
              <a:t> </a:t>
            </a:r>
            <a:endParaRPr lang="en-US" altLang="en-US" sz="2400" dirty="0">
              <a:latin typeface="Times New Roman" panose="02020503050405090304" pitchFamily="18" charset="0"/>
              <a:cs typeface="Times New Roman" panose="02020503050405090304" pitchFamily="18" charset="0"/>
            </a:endParaRPr>
          </a:p>
          <a:p>
            <a:pPr algn="just" eaLnBrk="0" hangingPunct="0"/>
            <a:r>
              <a:rPr lang="en-US" altLang="en-US" sz="2400" b="1" dirty="0">
                <a:latin typeface="Times New Roman" panose="02020503050405090304" pitchFamily="18" charset="0"/>
                <a:cs typeface="Times New Roman" panose="02020503050405090304" pitchFamily="18" charset="0"/>
              </a:rPr>
              <a:t>Submitted:</a:t>
            </a:r>
            <a:r>
              <a:rPr lang="en-US" altLang="en-US" sz="2400" dirty="0">
                <a:latin typeface="Times New Roman" panose="02020503050405090304" pitchFamily="18" charset="0"/>
                <a:cs typeface="Times New Roman" panose="02020503050405090304" pitchFamily="18" charset="0"/>
              </a:rPr>
              <a:t> "We have submitted our paper titled “Prevention of Cardiometabolic Risk Using Smart Gas Analyzer” to the 2025 2nd International Conference on Computing and Data Science (ICCDS) conference. The paper is currently under review.“</a:t>
            </a:r>
            <a:endParaRPr lang="en-US" altLang="en-US" sz="2400" dirty="0">
              <a:latin typeface="Times New Roman" panose="02020503050405090304" pitchFamily="18" charset="0"/>
              <a:cs typeface="Times New Roman" panose="02020503050405090304" pitchFamily="18" charset="0"/>
            </a:endParaRPr>
          </a:p>
          <a:p>
            <a:pPr algn="just" eaLnBrk="0" hangingPunct="0"/>
            <a:endParaRPr lang="en-US" altLang="en-US" sz="2400" dirty="0">
              <a:latin typeface="Times New Roman" panose="02020503050405090304" pitchFamily="18" charset="0"/>
              <a:cs typeface="Times New Roman" panose="02020503050405090304" pitchFamily="18" charset="0"/>
            </a:endParaRPr>
          </a:p>
          <a:p>
            <a:pPr eaLnBrk="0" hangingPunct="0"/>
            <a:r>
              <a:rPr lang="en-IN" altLang="en-US" sz="2400" b="1" dirty="0">
                <a:latin typeface="Times New Roman" panose="02020503050405090304" pitchFamily="18" charset="0"/>
                <a:cs typeface="Times New Roman" panose="02020503050405090304" pitchFamily="18" charset="0"/>
              </a:rPr>
              <a:t>Significance:</a:t>
            </a:r>
            <a:endParaRPr lang="en-IN" altLang="en-US" sz="2400" dirty="0">
              <a:latin typeface="Times New Roman" panose="02020503050405090304" pitchFamily="18" charset="0"/>
              <a:cs typeface="Times New Roman" panose="02020503050405090304" pitchFamily="18" charset="0"/>
            </a:endParaRPr>
          </a:p>
          <a:p>
            <a:pPr algn="just" eaLnBrk="0" hangingPunct="0"/>
            <a:r>
              <a:rPr lang="en-US" sz="2400" dirty="0">
                <a:latin typeface="Times New Roman" panose="02020503050405090304" pitchFamily="18" charset="0"/>
                <a:cs typeface="Times New Roman" panose="02020503050405090304" pitchFamily="18" charset="0"/>
              </a:rPr>
              <a:t>Presenting our work at an IEEE international conference showcases the importance and innovation of using a smart gas analyzer for preventing cardiometabolic risks. It helps establish our research as a valuable contribution to the field of health technology. Additionally, presenting at the conference allows us to receive expert feedback, improve our approach, and connect with researchers and professionals for potential collaborations that can further enhance our study.</a:t>
            </a:r>
            <a:endParaRPr lang="en-IN" altLang="en-US" sz="24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8914" name="Group 2"/>
          <p:cNvGrpSpPr/>
          <p:nvPr/>
        </p:nvGrpSpPr>
        <p:grpSpPr>
          <a:xfrm>
            <a:off x="15573375" y="7940675"/>
            <a:ext cx="4692650" cy="4692650"/>
            <a:chOff x="0" y="0"/>
            <a:chExt cx="812800" cy="812800"/>
          </a:xfrm>
        </p:grpSpPr>
        <p:sp>
          <p:nvSpPr>
            <p:cNvPr id="38920" name="Freeform 3"/>
            <p:cNvSpPr/>
            <p:nvPr/>
          </p:nvSpPr>
          <p:spPr>
            <a:xfrm>
              <a:off x="0" y="0"/>
              <a:ext cx="812800" cy="812800"/>
            </a:xfrm>
            <a:custGeom>
              <a:avLst/>
              <a:gdLst>
                <a:gd name="txL" fmla="*/ 0 w 812800"/>
                <a:gd name="txT" fmla="*/ 0 h 812800"/>
                <a:gd name="txR" fmla="*/ 812800 w 812800"/>
                <a:gd name="txB" fmla="*/ 812800 h 812800"/>
              </a:gdLst>
              <a:ahLst/>
              <a:cxnLst>
                <a:cxn ang="0">
                  <a:pos x="406400" y="0"/>
                </a:cxn>
                <a:cxn ang="0">
                  <a:pos x="0" y="406400"/>
                </a:cxn>
                <a:cxn ang="0">
                  <a:pos x="406400" y="812800"/>
                </a:cxn>
                <a:cxn ang="0">
                  <a:pos x="812800" y="406400"/>
                </a:cxn>
                <a:cxn ang="0">
                  <a:pos x="406400" y="0"/>
                </a:cxn>
              </a:cxnLst>
              <a:rect l="txL" t="txT" r="txR" b="tx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cmpd="sng">
              <a:solidFill>
                <a:srgbClr val="FFFFFF">
                  <a:alpha val="15686"/>
                </a:srgbClr>
              </a:solidFill>
              <a:prstDash val="solid"/>
              <a:miter lim="800000"/>
              <a:headEnd type="none" w="med" len="med"/>
              <a:tailEnd type="none" w="med" len="med"/>
            </a:ln>
          </p:spPr>
          <p:txBody>
            <a:bodyPr/>
            <a:p>
              <a:endParaRPr lang="en-US"/>
            </a:p>
          </p:txBody>
        </p:sp>
        <p:sp>
          <p:nvSpPr>
            <p:cNvPr id="38921" name="TextBox 4"/>
            <p:cNvSpPr txBox="1"/>
            <p:nvPr/>
          </p:nvSpPr>
          <p:spPr>
            <a:xfrm>
              <a:off x="76200" y="38100"/>
              <a:ext cx="660400" cy="698500"/>
            </a:xfrm>
            <a:prstGeom prst="rect">
              <a:avLst/>
            </a:prstGeom>
            <a:noFill/>
            <a:ln w="9525">
              <a:noFill/>
            </a:ln>
          </p:spPr>
          <p:txBody>
            <a:bodyPr lIns="50800" tIns="50800" rIns="50800" bIns="50800" anchor="ctr" anchorCtr="0"/>
            <a:p>
              <a:pPr algn="ctr" eaLnBrk="1" hangingPunct="1">
                <a:lnSpc>
                  <a:spcPts val="2665"/>
                </a:lnSpc>
              </a:pPr>
              <a:endParaRPr lang="en-US" altLang="en-US" dirty="0">
                <a:latin typeface="Corbel" panose="020B0503020204020204" pitchFamily="34" charset="0"/>
              </a:endParaRPr>
            </a:p>
          </p:txBody>
        </p:sp>
      </p:grpSp>
      <p:sp>
        <p:nvSpPr>
          <p:cNvPr id="38915" name="TextBox 5"/>
          <p:cNvSpPr txBox="1"/>
          <p:nvPr/>
        </p:nvSpPr>
        <p:spPr>
          <a:xfrm>
            <a:off x="1752600" y="615950"/>
            <a:ext cx="13527088" cy="676275"/>
          </a:xfrm>
          <a:prstGeom prst="rect">
            <a:avLst/>
          </a:prstGeom>
          <a:noFill/>
          <a:ln w="9525">
            <a:noFill/>
          </a:ln>
        </p:spPr>
        <p:txBody>
          <a:bodyPr lIns="0" tIns="0" rIns="0" bIns="0">
            <a:spAutoFit/>
          </a:bodyPr>
          <a:p>
            <a:pPr algn="ctr"/>
            <a:r>
              <a:rPr lang="en-IN" altLang="en-US" sz="4400" b="1" dirty="0">
                <a:latin typeface="Arial" panose="020B0604020202090204" pitchFamily="34" charset="0"/>
                <a:cs typeface="Arial" panose="020B0604020202090204" pitchFamily="34" charset="0"/>
              </a:rPr>
              <a:t>Publication Status(Mandatory)</a:t>
            </a:r>
            <a:endParaRPr lang="en-IN" altLang="en-US" sz="4400" b="1" dirty="0">
              <a:latin typeface="Arial" panose="020B0604020202090204" pitchFamily="34" charset="0"/>
              <a:ea typeface="Arial" panose="020B0604020202090204" pitchFamily="34" charset="0"/>
            </a:endParaRPr>
          </a:p>
        </p:txBody>
      </p:sp>
      <p:sp>
        <p:nvSpPr>
          <p:cNvPr id="8" name="Date Placeholder 7"/>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45C9E9D8-6053-4703-88EA-868AD7794D4E}"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8917" name="Slide Number Placeholder 8"/>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0" name="Footer Placeholder 9"/>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8919" name="TextBox 1"/>
          <p:cNvSpPr txBox="1"/>
          <p:nvPr/>
        </p:nvSpPr>
        <p:spPr>
          <a:xfrm>
            <a:off x="990600" y="1390650"/>
            <a:ext cx="16306800" cy="2062163"/>
          </a:xfrm>
          <a:prstGeom prst="rect">
            <a:avLst/>
          </a:prstGeom>
          <a:noFill/>
          <a:ln w="9525">
            <a:noFill/>
          </a:ln>
        </p:spPr>
        <p:txBody>
          <a:bodyPr>
            <a:spAutoFit/>
          </a:bodyPr>
          <a:p>
            <a:endParaRPr lang="en-US" altLang="en-US" sz="3200" b="1" dirty="0">
              <a:latin typeface="Arial" panose="020B0604020202090204" pitchFamily="34" charset="0"/>
              <a:cs typeface="Arial" panose="020B0604020202090204" pitchFamily="34" charset="0"/>
            </a:endParaRPr>
          </a:p>
          <a:p>
            <a:endParaRPr lang="en-IN" altLang="en-US" sz="3200" b="1" dirty="0">
              <a:latin typeface="Arial" panose="020B0604020202090204" pitchFamily="34" charset="0"/>
              <a:cs typeface="Arial" panose="020B0604020202090204" pitchFamily="34" charset="0"/>
            </a:endParaRPr>
          </a:p>
          <a:p>
            <a:endParaRPr lang="en-IN" altLang="en-US" sz="3200" b="1" dirty="0">
              <a:latin typeface="Arial" panose="020B0604020202090204" pitchFamily="34" charset="0"/>
              <a:cs typeface="Arial" panose="020B0604020202090204" pitchFamily="34" charset="0"/>
            </a:endParaRPr>
          </a:p>
          <a:p>
            <a:r>
              <a:rPr lang="en-IN" altLang="en-US" sz="3200" b="1" dirty="0">
                <a:latin typeface="Arial" panose="020B0604020202090204" pitchFamily="34" charset="0"/>
                <a:cs typeface="Arial" panose="020B0604020202090204" pitchFamily="34" charset="0"/>
              </a:rPr>
              <a:t>ATTACH CONFERENCE CERTIFICATE IF PRESENTATION DONE</a:t>
            </a:r>
            <a:endParaRPr lang="en-IN" altLang="en-US" sz="3200" b="1" dirty="0">
              <a:latin typeface="Arial" panose="020B0604020202090204" pitchFamily="34" charset="0"/>
              <a:ea typeface="Arial" panose="020B060402020209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9218"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US" altLang="en-US" sz="4400" b="1" dirty="0">
                <a:latin typeface="Arial" panose="020B0604020202090204" pitchFamily="34" charset="0"/>
                <a:cs typeface="Arial" panose="020B0604020202090204" pitchFamily="34" charset="0"/>
              </a:rPr>
              <a:t>Introduction</a:t>
            </a:r>
            <a:endParaRPr lang="en-US"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2407FE32-2FE5-4A9C-A35C-0C38B6186485}"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9220"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Box 1"/>
          <p:cNvSpPr txBox="1"/>
          <p:nvPr/>
        </p:nvSpPr>
        <p:spPr>
          <a:xfrm>
            <a:off x="1371600" y="1790700"/>
            <a:ext cx="16002000" cy="7770495"/>
          </a:xfrm>
          <a:prstGeom prst="rect">
            <a:avLst/>
          </a:prstGeom>
          <a:noFill/>
        </p:spPr>
        <p:txBody>
          <a:bodyPr>
            <a:spAutoFit/>
          </a:bodyPr>
          <a:lstStyle/>
          <a:p>
            <a:pPr marL="342900" marR="0" indent="-342900" algn="just" defTabSz="457200">
              <a:buClrTx/>
              <a:buSzTx/>
              <a:buFont typeface="Arial" panose="020B0604020202090204" pitchFamily="34" charset="0"/>
              <a:buChar char="•"/>
              <a:defRPr/>
            </a:pPr>
            <a:endParaRPr kumimoji="0" lang="en-US" sz="2000" b="1" kern="1200" cap="none" spc="0" normalizeH="0" baseline="0" noProof="0" dirty="0">
              <a:latin typeface="Arial" panose="020B0604020202090204" pitchFamily="34" charset="0"/>
              <a:ea typeface="+mn-ea"/>
              <a:cs typeface="Arial" panose="020B0604020202090204" pitchFamily="34" charset="0"/>
            </a:endParaRPr>
          </a:p>
          <a:p>
            <a:pPr marL="342900" marR="0" indent="-342900" algn="just" defTabSz="457200">
              <a:buClrTx/>
              <a:buSzTx/>
              <a:buFont typeface="Arial" panose="020B0604020202090204" pitchFamily="34" charset="0"/>
              <a:buChar char="•"/>
              <a:defRPr/>
            </a:pPr>
            <a:endParaRPr kumimoji="0" lang="en-IN" sz="2000" b="1" kern="1200" cap="none" spc="0" normalizeH="0" baseline="0" noProof="0" dirty="0">
              <a:latin typeface="Arial" panose="020B0604020202090204" pitchFamily="34" charset="0"/>
              <a:ea typeface="+mn-ea"/>
              <a:cs typeface="Arial" panose="020B0604020202090204" pitchFamily="34" charset="0"/>
            </a:endParaRPr>
          </a:p>
          <a:p>
            <a:pPr marL="342900" marR="0" indent="-342900" defTabSz="457200">
              <a:lnSpc>
                <a:spcPct val="115000"/>
              </a:lnSpc>
              <a:spcAft>
                <a:spcPts val="800"/>
              </a:spcAft>
              <a:buClrTx/>
              <a:buSzTx/>
              <a:buFont typeface="Arial" panose="020B0604020202090204" pitchFamily="34" charset="0"/>
              <a:buChar char="•"/>
              <a:defRPr/>
            </a:pPr>
            <a:r>
              <a:rPr kumimoji="0" lang="en-IN" sz="2000" b="1" kern="100" cap="none" spc="0" normalizeH="0" baseline="0" noProof="0" dirty="0">
                <a:latin typeface="Arial" panose="020B0604020202090204" pitchFamily="34" charset="0"/>
                <a:ea typeface="Aptos" pitchFamily="34" charset="0"/>
                <a:cs typeface="Arial" panose="020B0604020202090204" pitchFamily="34" charset="0"/>
              </a:rPr>
              <a:t>Brief intro to the project topic</a:t>
            </a:r>
            <a:endParaRPr kumimoji="0" lang="en-IN" sz="2000" b="1" kern="100" cap="none" spc="0" normalizeH="0" baseline="0" noProof="0" dirty="0">
              <a:latin typeface="Arial" panose="020B0604020202090204" pitchFamily="34" charset="0"/>
              <a:ea typeface="Aptos" pitchFamily="34" charset="0"/>
              <a:cs typeface="Arial" panose="020B0604020202090204" pitchFamily="34" charset="0"/>
            </a:endParaRPr>
          </a:p>
          <a:p>
            <a:pPr marL="342900" marR="0" indent="-342900" algn="just" defTabSz="457200">
              <a:lnSpc>
                <a:spcPct val="150000"/>
              </a:lnSpc>
              <a:spcAft>
                <a:spcPts val="800"/>
              </a:spcAft>
              <a:buClrTx/>
              <a:buSzTx/>
              <a:buFont typeface="Arial" panose="020B0604020202090204" pitchFamily="34" charset="0"/>
              <a:buChar char="•"/>
              <a:defRPr/>
            </a:pPr>
            <a:r>
              <a:rPr kumimoji="0" lang="en-US" altLang="en-US" sz="2000" kern="100" cap="none" spc="0" normalizeH="0" baseline="0" noProof="0" dirty="0">
                <a:latin typeface="Times New Roman Regular" panose="02020503050405090304" charset="0"/>
                <a:ea typeface="Aptos" pitchFamily="34" charset="0"/>
                <a:cs typeface="Times New Roman Regular" panose="02020503050405090304" charset="0"/>
              </a:rPr>
              <a:t>   The Smart Gas Analyzer (SGA) project aims to offer a non-invasive, real-time solution for monitoring metabolic health by analyzing exhaled breath. Using advanced sensors and machine learning algorithms, the SGA detects biomarkers linked to fat metabolism, insulin resistance, and other indicators of cardiometabolic risks such as obesity, diabetes, and cardiovascular disease (CVD). It provides continuous, accessible, and patient-friendly health monitoring at home or in clinical settings.</a:t>
            </a:r>
            <a:endParaRPr kumimoji="0" lang="en-US" altLang="en-US" sz="2000" kern="100" cap="none" spc="0" normalizeH="0" baseline="0" noProof="0" dirty="0">
              <a:latin typeface="Times New Roman Regular" panose="02020503050405090304" charset="0"/>
              <a:ea typeface="Aptos" pitchFamily="34" charset="0"/>
              <a:cs typeface="Times New Roman Regular" panose="02020503050405090304" charset="0"/>
            </a:endParaRPr>
          </a:p>
          <a:p>
            <a:pPr marL="342900" marR="0" indent="-342900" defTabSz="457200">
              <a:lnSpc>
                <a:spcPct val="115000"/>
              </a:lnSpc>
              <a:spcAft>
                <a:spcPts val="800"/>
              </a:spcAft>
              <a:buClrTx/>
              <a:buSzTx/>
              <a:buFont typeface="Arial" panose="020B0604020202090204" pitchFamily="34" charset="0"/>
              <a:buChar char="•"/>
              <a:defRPr/>
            </a:pPr>
            <a:r>
              <a:rPr kumimoji="0" lang="en-IN" sz="2000" b="1" kern="100" cap="none" spc="0" normalizeH="0" baseline="0" noProof="0" dirty="0">
                <a:latin typeface="Arial" panose="020B0604020202090204" pitchFamily="34" charset="0"/>
                <a:ea typeface="Aptos" pitchFamily="34" charset="0"/>
                <a:cs typeface="Arial" panose="020B0604020202090204" pitchFamily="34" charset="0"/>
              </a:rPr>
              <a:t>Motivation behind choosing the topic</a:t>
            </a:r>
            <a:endParaRPr kumimoji="0" lang="en-IN" sz="2000" b="1" kern="100" cap="none" spc="0" normalizeH="0" baseline="0" noProof="0" dirty="0">
              <a:latin typeface="Arial" panose="020B0604020202090204" pitchFamily="34" charset="0"/>
              <a:ea typeface="Aptos" pitchFamily="34" charset="0"/>
              <a:cs typeface="Arial" panose="020B0604020202090204" pitchFamily="34" charset="0"/>
            </a:endParaRPr>
          </a:p>
          <a:p>
            <a:pPr marL="342900" marR="0" indent="-342900" algn="just" defTabSz="457200">
              <a:lnSpc>
                <a:spcPct val="150000"/>
              </a:lnSpc>
              <a:spcAft>
                <a:spcPts val="800"/>
              </a:spcAft>
              <a:buClrTx/>
              <a:buSzTx/>
              <a:buFont typeface="Arial" panose="020B0604020202090204" pitchFamily="34" charset="0"/>
              <a:buChar char="•"/>
              <a:defRPr/>
            </a:pPr>
            <a:r>
              <a:rPr kumimoji="0" lang="en-IN" sz="2000" kern="100" cap="none" spc="0" normalizeH="0" baseline="0" noProof="0" dirty="0">
                <a:latin typeface="Times New Roman" panose="02020503050405090304" pitchFamily="18" charset="0"/>
                <a:ea typeface="Aptos" pitchFamily="34" charset="0"/>
                <a:cs typeface="Times New Roman" panose="02020503050405090304" pitchFamily="18" charset="0"/>
              </a:rPr>
              <a:t> </a:t>
            </a:r>
            <a:r>
              <a:rPr kumimoji="0" lang="en-US" altLang="en-US" sz="2000" kern="100" cap="none" spc="0" normalizeH="0" baseline="0" noProof="0" dirty="0">
                <a:latin typeface="Times New Roman" panose="02020503050405090304" pitchFamily="18" charset="0"/>
                <a:ea typeface="Aptos" pitchFamily="34" charset="0"/>
                <a:cs typeface="Times New Roman" panose="02020503050405090304" pitchFamily="18" charset="0"/>
              </a:rPr>
              <a:t>Traditional methods for diagnosing cardiometabolic conditions—like blood tests and physical exams—are often invasive, expensive, and inconvenient. These methods hinder regular screening and early diagnosis. The idea of using exhaled breath as a diagnostic tool fascinated us because it promises a simple, quick, and comfortable alternative for both patients and healthcare professionals. With growing global concerns over lifestyle diseases, we were motivated to develop a cost-effective and scalable preventive healthcare solution.</a:t>
            </a:r>
            <a:endParaRPr kumimoji="0" lang="en-US" altLang="en-US" sz="2000" kern="100" cap="none" spc="0" normalizeH="0" baseline="0" noProof="0" dirty="0">
              <a:latin typeface="Times New Roman" panose="02020503050405090304" pitchFamily="18" charset="0"/>
              <a:ea typeface="Aptos" pitchFamily="34" charset="0"/>
              <a:cs typeface="Times New Roman" panose="02020503050405090304" pitchFamily="18" charset="0"/>
            </a:endParaRPr>
          </a:p>
          <a:p>
            <a:pPr marL="342900" marR="0" indent="-342900" defTabSz="457200">
              <a:lnSpc>
                <a:spcPct val="115000"/>
              </a:lnSpc>
              <a:spcAft>
                <a:spcPts val="800"/>
              </a:spcAft>
              <a:buClrTx/>
              <a:buSzTx/>
              <a:buFont typeface="Arial" panose="020B0604020202090204" pitchFamily="34" charset="0"/>
              <a:buChar char="•"/>
              <a:defRPr/>
            </a:pPr>
            <a:r>
              <a:rPr kumimoji="0" lang="en-IN" sz="2000" b="1" kern="100" cap="none" spc="0" normalizeH="0" baseline="0" noProof="0" dirty="0">
                <a:latin typeface="Arial" panose="020B0604020202090204" pitchFamily="34" charset="0"/>
                <a:ea typeface="Aptos" pitchFamily="34" charset="0"/>
                <a:cs typeface="Arial" panose="020B0604020202090204" pitchFamily="34" charset="0"/>
              </a:rPr>
              <a:t>Problem Statement </a:t>
            </a:r>
            <a:endParaRPr kumimoji="0" lang="en-IN" sz="2000" b="1" kern="100" cap="none" spc="0" normalizeH="0" baseline="0" noProof="0" dirty="0">
              <a:latin typeface="Arial" panose="020B0604020202090204" pitchFamily="34" charset="0"/>
              <a:ea typeface="Aptos" pitchFamily="34" charset="0"/>
              <a:cs typeface="Arial" panose="020B0604020202090204" pitchFamily="34" charset="0"/>
            </a:endParaRPr>
          </a:p>
          <a:p>
            <a:pPr marL="342900" marR="0" indent="-342900" algn="just" defTabSz="457200">
              <a:lnSpc>
                <a:spcPct val="150000"/>
              </a:lnSpc>
              <a:spcAft>
                <a:spcPts val="800"/>
              </a:spcAft>
              <a:buClrTx/>
              <a:buSzTx/>
              <a:buFont typeface="Arial" panose="020B0604020202090204" pitchFamily="34" charset="0"/>
              <a:buChar char="•"/>
              <a:defRPr/>
            </a:pPr>
            <a:r>
              <a:rPr kumimoji="0" lang="en-US" altLang="en-US" sz="2000" kern="100" cap="none" spc="0" normalizeH="0" baseline="0" noProof="0" dirty="0">
                <a:latin typeface="Times New Roman" panose="02020503050405090304" pitchFamily="18" charset="0"/>
                <a:ea typeface="Aptos" pitchFamily="34" charset="0"/>
                <a:cs typeface="Times New Roman" panose="02020503050405090304" pitchFamily="18" charset="0"/>
              </a:rPr>
              <a:t>There is a lack of non-invasive, reliable, and accessible methods to detect early cardiometabolic dysfunctions, leading to delayed diagnosis and treatment. The Smart Gas Analyzer aims to address this by using exhaled breath analysis and machine learning to identify early biomarkers of metabolic health risks</a:t>
            </a:r>
            <a:r>
              <a:rPr kumimoji="0" lang="en-US" altLang="en-IN" sz="2000" kern="100" cap="none" spc="0" normalizeH="0" baseline="0" noProof="0" dirty="0">
                <a:latin typeface="Times New Roman" panose="02020503050405090304" pitchFamily="18" charset="0"/>
                <a:ea typeface="Aptos" pitchFamily="34" charset="0"/>
                <a:cs typeface="Times New Roman" panose="02020503050405090304" pitchFamily="18" charset="0"/>
              </a:rPr>
              <a:t>.</a:t>
            </a:r>
            <a:endParaRPr kumimoji="0" lang="en-US" altLang="en-US" sz="2000" kern="100" cap="none" spc="0" normalizeH="0" baseline="0" noProof="0" dirty="0">
              <a:latin typeface="Times New Roman" panose="02020503050405090304" pitchFamily="18" charset="0"/>
              <a:ea typeface="Aptos" pitchFamily="34" charset="0"/>
              <a:cs typeface="Times New Roman" panose="02020503050405090304" pitchFamily="18" charset="0"/>
            </a:endParaRPr>
          </a:p>
          <a:p>
            <a:pPr marL="342900" marR="0" indent="-342900" algn="just" defTabSz="457200">
              <a:buClrTx/>
              <a:buSzTx/>
              <a:buFont typeface="Arial" panose="020B0604020202090204" pitchFamily="34" charset="0"/>
              <a:buChar char="•"/>
              <a:defRPr/>
            </a:pPr>
            <a:endParaRPr kumimoji="0" lang="en-IN" sz="2000" kern="1200" cap="none" spc="0" normalizeH="0" baseline="0" noProof="0" dirty="0">
              <a:latin typeface="Times New Roman" panose="02020503050405090304" pitchFamily="18" charset="0"/>
              <a:ea typeface="+mn-ea"/>
              <a:cs typeface="Times New Roman" panose="02020503050405090304" pitchFamily="18"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C4DF9F5-E2B9-419B-8395-4814880A955E}" type="datetime1">
              <a:rPr kumimoji="0" lang="en-US" sz="1650" b="0" i="0" u="none" strike="noStrike" kern="1200" cap="none" spc="0" normalizeH="0" baseline="0" noProof="0" smtClean="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39939" name="TextBox 3"/>
          <p:cNvSpPr txBox="1"/>
          <p:nvPr/>
        </p:nvSpPr>
        <p:spPr>
          <a:xfrm>
            <a:off x="1676400" y="876300"/>
            <a:ext cx="9144000" cy="579438"/>
          </a:xfrm>
          <a:prstGeom prst="rect">
            <a:avLst/>
          </a:prstGeom>
          <a:noFill/>
          <a:ln w="9525">
            <a:noFill/>
          </a:ln>
        </p:spPr>
        <p:txBody>
          <a:bodyPr>
            <a:spAutoFit/>
          </a:bodyPr>
          <a:p>
            <a:pPr eaLnBrk="1" hangingPunct="1">
              <a:lnSpc>
                <a:spcPts val="3775"/>
              </a:lnSpc>
            </a:pPr>
            <a:r>
              <a:rPr lang="en-US" altLang="en-US" sz="3600" b="1" dirty="0">
                <a:solidFill>
                  <a:srgbClr val="000000"/>
                </a:solidFill>
                <a:latin typeface="Arial" panose="020B0604020202090204" pitchFamily="34" charset="0"/>
                <a:cs typeface="Arial" panose="020B0604020202090204" pitchFamily="34" charset="0"/>
                <a:sym typeface="Open Sans Extra Bold" charset="0"/>
              </a:rPr>
              <a:t>References(</a:t>
            </a:r>
            <a:r>
              <a:rPr lang="en-IN" altLang="en-US" sz="3600" b="1" dirty="0">
                <a:latin typeface="Arial" panose="020B0604020202090204" pitchFamily="34" charset="0"/>
                <a:cs typeface="Arial" panose="020B0604020202090204" pitchFamily="34" charset="0"/>
                <a:sym typeface="Times New Roman" panose="02020503050405090304" pitchFamily="18" charset="0"/>
              </a:rPr>
              <a:t>as per IEEE format only)</a:t>
            </a:r>
            <a:endParaRPr lang="en-US" altLang="en-US" sz="3600" b="1" dirty="0">
              <a:solidFill>
                <a:srgbClr val="000000"/>
              </a:solidFill>
              <a:latin typeface="Arial" panose="020B0604020202090204" pitchFamily="34" charset="0"/>
              <a:ea typeface="Arial" panose="020B0604020202090204" pitchFamily="34" charset="0"/>
              <a:sym typeface="Open Sans Extra Bold" charset="0"/>
            </a:endParaRPr>
          </a:p>
        </p:txBody>
      </p:sp>
      <p:sp>
        <p:nvSpPr>
          <p:cNvPr id="32771" name="TextBox 5"/>
          <p:cNvSpPr txBox="1">
            <a:spLocks noChangeArrowheads="1"/>
          </p:cNvSpPr>
          <p:nvPr/>
        </p:nvSpPr>
        <p:spPr bwMode="auto">
          <a:xfrm>
            <a:off x="1295606" y="1348007"/>
            <a:ext cx="16370100" cy="8279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pPr algn="just" eaLnBrk="0" hangingPunct="0"/>
            <a:endParaRPr lang="en-IN" altLang="en-US"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altLang="en-US" sz="2800" dirty="0">
                <a:latin typeface="Times New Roman" panose="02020503050405090304" pitchFamily="18" charset="0"/>
                <a:cs typeface="Times New Roman" panose="02020503050405090304" pitchFamily="18" charset="0"/>
              </a:rPr>
              <a:t> </a:t>
            </a:r>
            <a:r>
              <a:rPr lang="en-IN" sz="2800" dirty="0">
                <a:latin typeface="Times New Roman" panose="02020503050405090304" pitchFamily="18" charset="0"/>
                <a:cs typeface="Times New Roman" panose="02020503050405090304" pitchFamily="18" charset="0"/>
              </a:rPr>
              <a:t>D. </a:t>
            </a:r>
            <a:r>
              <a:rPr lang="en-IN" sz="2800" dirty="0" err="1">
                <a:latin typeface="Times New Roman" panose="02020503050405090304" pitchFamily="18" charset="0"/>
                <a:cs typeface="Times New Roman" panose="02020503050405090304" pitchFamily="18" charset="0"/>
              </a:rPr>
              <a:t>Germanese</a:t>
            </a:r>
            <a:r>
              <a:rPr lang="en-IN" sz="2800" dirty="0">
                <a:latin typeface="Times New Roman" panose="02020503050405090304" pitchFamily="18" charset="0"/>
                <a:cs typeface="Times New Roman" panose="02020503050405090304" pitchFamily="18" charset="0"/>
              </a:rPr>
              <a:t>, M. Magrini, M. Righi, M. D’Acunto, and O. Salvetti, ”A low-cost technology-based device for breath analysis and self monitoring,” Institute of Information Science and Technology (ISTI CNR), Pisa, Italy and Institute of Matter Science (ISM CNR), Rome, Italy.</a:t>
            </a:r>
            <a:endParaRPr lang="en-IN"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altLang="en-US" sz="2800" dirty="0">
                <a:latin typeface="Times New Roman" panose="02020503050405090304" pitchFamily="18" charset="0"/>
                <a:cs typeface="Times New Roman" panose="02020503050405090304" pitchFamily="18" charset="0"/>
              </a:rPr>
              <a:t> </a:t>
            </a:r>
            <a:r>
              <a:rPr lang="en-IN" sz="2800" dirty="0">
                <a:latin typeface="Times New Roman" panose="02020503050405090304" pitchFamily="18" charset="0"/>
                <a:cs typeface="Times New Roman" panose="02020503050405090304" pitchFamily="18" charset="0"/>
              </a:rPr>
              <a:t>D. Musleh, A. </a:t>
            </a:r>
            <a:r>
              <a:rPr lang="en-IN" sz="2800" dirty="0" err="1">
                <a:latin typeface="Times New Roman" panose="02020503050405090304" pitchFamily="18" charset="0"/>
                <a:cs typeface="Times New Roman" panose="02020503050405090304" pitchFamily="18" charset="0"/>
              </a:rPr>
              <a:t>Alkhwaja</a:t>
            </a:r>
            <a:r>
              <a:rPr lang="en-IN" sz="2800" dirty="0">
                <a:latin typeface="Times New Roman" panose="02020503050405090304" pitchFamily="18" charset="0"/>
                <a:cs typeface="Times New Roman" panose="02020503050405090304" pitchFamily="18" charset="0"/>
              </a:rPr>
              <a:t>, I. </a:t>
            </a:r>
            <a:r>
              <a:rPr lang="en-IN" sz="2800" dirty="0" err="1">
                <a:latin typeface="Times New Roman" panose="02020503050405090304" pitchFamily="18" charset="0"/>
                <a:cs typeface="Times New Roman" panose="02020503050405090304" pitchFamily="18" charset="0"/>
              </a:rPr>
              <a:t>Alkhwaja</a:t>
            </a:r>
            <a:r>
              <a:rPr lang="en-IN" sz="2800" dirty="0">
                <a:latin typeface="Times New Roman" panose="02020503050405090304" pitchFamily="18" charset="0"/>
                <a:cs typeface="Times New Roman" panose="02020503050405090304" pitchFamily="18" charset="0"/>
              </a:rPr>
              <a:t>, M. </a:t>
            </a:r>
            <a:r>
              <a:rPr lang="en-IN" sz="2800" dirty="0" err="1">
                <a:latin typeface="Times New Roman" panose="02020503050405090304" pitchFamily="18" charset="0"/>
                <a:cs typeface="Times New Roman" panose="02020503050405090304" pitchFamily="18" charset="0"/>
              </a:rPr>
              <a:t>Albugami</a:t>
            </a:r>
            <a:r>
              <a:rPr lang="en-IN" sz="2800" dirty="0">
                <a:latin typeface="Times New Roman" panose="02020503050405090304" pitchFamily="18" charset="0"/>
                <a:cs typeface="Times New Roman" panose="02020503050405090304" pitchFamily="18" charset="0"/>
              </a:rPr>
              <a:t>, M. Alghamdi, F. </a:t>
            </a:r>
            <a:r>
              <a:rPr lang="en-IN" sz="2800" dirty="0" err="1">
                <a:latin typeface="Times New Roman" panose="02020503050405090304" pitchFamily="18" charset="0"/>
                <a:cs typeface="Times New Roman" panose="02020503050405090304" pitchFamily="18" charset="0"/>
              </a:rPr>
              <a:t>Alfawaz</a:t>
            </a:r>
            <a:r>
              <a:rPr lang="en-IN" sz="2800" dirty="0">
                <a:latin typeface="Times New Roman" panose="02020503050405090304" pitchFamily="18" charset="0"/>
                <a:cs typeface="Times New Roman" panose="02020503050405090304" pitchFamily="18" charset="0"/>
              </a:rPr>
              <a:t>, S. El Ashker, and H. Ab, ”Machine learning approaches for predicting risk of cardiometabolic disease among university students,” [Conference/Journal Name], vol. X, no. X, pp.</a:t>
            </a:r>
            <a:endParaRPr lang="en-IN"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altLang="en-US" sz="2800" dirty="0">
                <a:latin typeface="Times New Roman" panose="02020503050405090304" pitchFamily="18" charset="0"/>
                <a:cs typeface="Times New Roman" panose="02020503050405090304" pitchFamily="18" charset="0"/>
              </a:rPr>
              <a:t> </a:t>
            </a:r>
            <a:r>
              <a:rPr lang="en-US" sz="2800" dirty="0">
                <a:latin typeface="Times New Roman" panose="02020503050405090304" pitchFamily="18" charset="0"/>
                <a:cs typeface="Times New Roman" panose="02020503050405090304" pitchFamily="18" charset="0"/>
              </a:rPr>
              <a:t>H. Singh and A. Bose, ”Deep learning applications in healthcare risk prediction,” IEEE Access, vol. 9, pp. 114530-114545, 2021.</a:t>
            </a:r>
            <a:endParaRPr lang="en-IN"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sz="2800" dirty="0">
                <a:latin typeface="Times New Roman" panose="02020503050405090304" pitchFamily="18" charset="0"/>
                <a:cs typeface="Times New Roman" panose="02020503050405090304" pitchFamily="18" charset="0"/>
              </a:rPr>
              <a:t>M. Martinelli, A. Carella, A. </a:t>
            </a:r>
            <a:r>
              <a:rPr lang="en-IN" sz="2800" dirty="0" err="1">
                <a:latin typeface="Times New Roman" panose="02020503050405090304" pitchFamily="18" charset="0"/>
                <a:cs typeface="Times New Roman" panose="02020503050405090304" pitchFamily="18" charset="0"/>
              </a:rPr>
              <a:t>d’Onofrio</a:t>
            </a:r>
            <a:r>
              <a:rPr lang="en-IN" sz="2800" dirty="0">
                <a:latin typeface="Times New Roman" panose="02020503050405090304" pitchFamily="18" charset="0"/>
                <a:cs typeface="Times New Roman" panose="02020503050405090304" pitchFamily="18" charset="0"/>
              </a:rPr>
              <a:t>, and A. Lanata, ”Cardio metabolic risk </a:t>
            </a:r>
            <a:r>
              <a:rPr lang="en-IN" sz="2800" dirty="0" err="1">
                <a:latin typeface="Times New Roman" panose="02020503050405090304" pitchFamily="18" charset="0"/>
                <a:cs typeface="Times New Roman" panose="02020503050405090304" pitchFamily="18" charset="0"/>
              </a:rPr>
              <a:t>modeling</a:t>
            </a:r>
            <a:r>
              <a:rPr lang="en-IN" sz="2800" dirty="0">
                <a:latin typeface="Times New Roman" panose="02020503050405090304" pitchFamily="18" charset="0"/>
                <a:cs typeface="Times New Roman" panose="02020503050405090304" pitchFamily="18" charset="0"/>
              </a:rPr>
              <a:t> and assessment through sensor measurements,” IEEE Transactions on Biomedical Engineering, vol. 69, no. 4, pp. 789 801, 2022.</a:t>
            </a:r>
            <a:endParaRPr lang="en-IN"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altLang="en-US" sz="2800" dirty="0">
                <a:latin typeface="Times New Roman" panose="02020503050405090304" pitchFamily="18" charset="0"/>
                <a:cs typeface="Times New Roman" panose="02020503050405090304" pitchFamily="18" charset="0"/>
              </a:rPr>
              <a:t> </a:t>
            </a:r>
            <a:r>
              <a:rPr lang="en-US" sz="2800" dirty="0">
                <a:latin typeface="Times New Roman" panose="02020503050405090304" pitchFamily="18" charset="0"/>
                <a:cs typeface="Times New Roman" panose="02020503050405090304" pitchFamily="18" charset="0"/>
              </a:rPr>
              <a:t>N. Sharma and A. Verma, ”Edge computing for real-time healthcare applications,” IEEE Transactions on Cloud Computing, vol. 10, no. 2, pp. 150-162, 2023.</a:t>
            </a:r>
            <a:endParaRPr lang="en-IN" sz="2800" dirty="0">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US" altLang="en-US" sz="2800" dirty="0">
                <a:solidFill>
                  <a:srgbClr val="222222"/>
                </a:solidFill>
                <a:latin typeface="Times New Roman" panose="02020503050405090304" pitchFamily="18" charset="0"/>
                <a:cs typeface="Times New Roman" panose="02020503050405090304" pitchFamily="18" charset="0"/>
              </a:rPr>
              <a:t>Wang, </a:t>
            </a:r>
            <a:r>
              <a:rPr lang="en-US" altLang="en-US" sz="2800" dirty="0" err="1">
                <a:solidFill>
                  <a:srgbClr val="222222"/>
                </a:solidFill>
                <a:latin typeface="Times New Roman" panose="02020503050405090304" pitchFamily="18" charset="0"/>
                <a:cs typeface="Times New Roman" panose="02020503050405090304" pitchFamily="18" charset="0"/>
              </a:rPr>
              <a:t>Boyi</a:t>
            </a:r>
            <a:r>
              <a:rPr lang="en-US" altLang="en-US" sz="2800" dirty="0">
                <a:solidFill>
                  <a:srgbClr val="222222"/>
                </a:solidFill>
                <a:latin typeface="Times New Roman" panose="02020503050405090304" pitchFamily="18" charset="0"/>
                <a:cs typeface="Times New Roman" panose="02020503050405090304" pitchFamily="18" charset="0"/>
              </a:rPr>
              <a:t>, and Wei Zhang. "Research on edge network topology optimization based on machine learning." In </a:t>
            </a:r>
            <a:r>
              <a:rPr lang="en-US" altLang="en-US" sz="2800" i="1" dirty="0">
                <a:solidFill>
                  <a:srgbClr val="222222"/>
                </a:solidFill>
                <a:latin typeface="Times New Roman" panose="02020503050405090304" pitchFamily="18" charset="0"/>
                <a:cs typeface="Times New Roman" panose="02020503050405090304" pitchFamily="18" charset="0"/>
              </a:rPr>
              <a:t>2023 5th International Conference on Applied Machine Learning (ICAML)</a:t>
            </a:r>
            <a:r>
              <a:rPr lang="en-US" altLang="en-US" sz="2800" dirty="0">
                <a:solidFill>
                  <a:srgbClr val="222222"/>
                </a:solidFill>
                <a:latin typeface="Times New Roman" panose="02020503050405090304" pitchFamily="18" charset="0"/>
                <a:cs typeface="Times New Roman" panose="02020503050405090304" pitchFamily="18" charset="0"/>
              </a:rPr>
              <a:t>, pp. 41-46. IEEE, 2023.</a:t>
            </a:r>
            <a:endParaRPr lang="en-US" altLang="en-US" sz="2800" dirty="0">
              <a:solidFill>
                <a:srgbClr val="222222"/>
              </a:solidFill>
              <a:latin typeface="Times New Roman" panose="02020503050405090304" pitchFamily="18" charset="0"/>
              <a:cs typeface="Times New Roman" panose="02020503050405090304" pitchFamily="18" charset="0"/>
            </a:endParaRPr>
          </a:p>
          <a:p>
            <a:pPr marL="457200" indent="-457200" algn="just" eaLnBrk="0" hangingPunct="0">
              <a:buFont typeface="+mj-lt"/>
              <a:buAutoNum type="arabicPeriod"/>
            </a:pPr>
            <a:r>
              <a:rPr lang="en-IN" altLang="en-US" sz="2800" dirty="0">
                <a:latin typeface="Times New Roman" panose="02020503050405090304" pitchFamily="18" charset="0"/>
                <a:cs typeface="Times New Roman" panose="02020503050405090304" pitchFamily="18" charset="0"/>
              </a:rPr>
              <a:t>Y. Yang, J. Zheng, Z. Du, Y. Li, and Y. Cai, ‘‘Accurate prediction of stroke for hypertensive patients based on medical big data and machine learning algorithms: Retrospective study,’’ JMIR Med. </a:t>
            </a:r>
            <a:r>
              <a:rPr lang="en-IN" altLang="en-US" sz="2800" dirty="0" err="1">
                <a:latin typeface="Times New Roman" panose="02020503050405090304" pitchFamily="18" charset="0"/>
                <a:cs typeface="Times New Roman" panose="02020503050405090304" pitchFamily="18" charset="0"/>
              </a:rPr>
              <a:t>Informat</a:t>
            </a:r>
            <a:r>
              <a:rPr lang="en-IN" altLang="en-US" sz="2800" dirty="0">
                <a:latin typeface="Times New Roman" panose="02020503050405090304" pitchFamily="18" charset="0"/>
                <a:cs typeface="Times New Roman" panose="02020503050405090304" pitchFamily="18" charset="0"/>
              </a:rPr>
              <a:t>., vol. 9, no. 11, Nov. 2021, Art. no. e30277.</a:t>
            </a:r>
            <a:endParaRPr lang="en-IN" altLang="en-US" sz="2800" dirty="0">
              <a:latin typeface="Times New Roman" panose="02020503050405090304" pitchFamily="18" charset="0"/>
              <a:cs typeface="Times New Roman" panose="02020503050405090304" pitchFamily="18"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Box 2"/>
          <p:cNvSpPr txBox="1"/>
          <p:nvPr/>
        </p:nvSpPr>
        <p:spPr>
          <a:xfrm>
            <a:off x="2817813" y="2486025"/>
            <a:ext cx="8820150" cy="1770063"/>
          </a:xfrm>
          <a:prstGeom prst="rect">
            <a:avLst/>
          </a:prstGeom>
        </p:spPr>
        <p:txBody>
          <a:bodyPr lIns="0" tIns="0" rIns="0" bIns="0">
            <a:spAutoFit/>
          </a:bodyPr>
          <a:lstStyle/>
          <a:p>
            <a:pPr marR="0" defTabSz="457200" eaLnBrk="1" fontAlgn="auto" hangingPunct="1">
              <a:lnSpc>
                <a:spcPts val="14510"/>
              </a:lnSpc>
              <a:spcAft>
                <a:spcPts val="0"/>
              </a:spcAft>
              <a:buClrTx/>
              <a:buSzTx/>
              <a:buFontTx/>
              <a:buNone/>
              <a:defRPr/>
            </a:pPr>
            <a:r>
              <a:rPr kumimoji="0" lang="en-US" sz="10365" kern="1200" cap="none" spc="0" normalizeH="0" baseline="0" noProof="0">
                <a:solidFill>
                  <a:srgbClr val="051D40"/>
                </a:solidFill>
                <a:latin typeface="Open Sans Extra Bold"/>
                <a:ea typeface="Open Sans Extra Bold"/>
                <a:cs typeface="Open Sans Extra Bold"/>
                <a:sym typeface="Open Sans Extra Bold"/>
              </a:rPr>
              <a:t>THANK YOU!</a:t>
            </a:r>
            <a:endParaRPr kumimoji="0" lang="en-US" sz="10365" kern="1200" cap="none" spc="0" normalizeH="0" baseline="0" noProof="0">
              <a:solidFill>
                <a:srgbClr val="051D40"/>
              </a:solidFill>
              <a:latin typeface="Open Sans Extra Bold"/>
              <a:ea typeface="Open Sans Extra Bold"/>
              <a:cs typeface="Open Sans Extra Bold"/>
              <a:sym typeface="Open Sans Extra Bold"/>
            </a:endParaRPr>
          </a:p>
        </p:txBody>
      </p:sp>
      <p:sp>
        <p:nvSpPr>
          <p:cNvPr id="7" name="Date Placeholder 6"/>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839E03D0-DF5C-4B3F-B7DA-EF1DF6AB80D8}"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40964" name="Slide Number Placeholder 7"/>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9" name="Footer Placeholder 8"/>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dirty="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0242"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US" altLang="en-US" sz="4400" b="1" dirty="0">
                <a:latin typeface="Arial" panose="020B0604020202090204" pitchFamily="34" charset="0"/>
                <a:cs typeface="Arial" panose="020B0604020202090204" pitchFamily="34" charset="0"/>
              </a:rPr>
              <a:t>Objective of the Project</a:t>
            </a:r>
            <a:endParaRPr lang="en-US"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2407FE32-2FE5-4A9C-A35C-0C38B6186485}"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0244"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Box 1"/>
          <p:cNvSpPr txBox="1"/>
          <p:nvPr/>
        </p:nvSpPr>
        <p:spPr>
          <a:xfrm>
            <a:off x="1371600" y="1790700"/>
            <a:ext cx="16002000" cy="5631180"/>
          </a:xfrm>
          <a:prstGeom prst="rect">
            <a:avLst/>
          </a:prstGeom>
          <a:noFill/>
        </p:spPr>
        <p:txBody>
          <a:bodyPr>
            <a:spAutoFit/>
          </a:bodyPr>
          <a:lstStyle/>
          <a:p>
            <a:pPr marL="342900" marR="0" indent="-342900" algn="just" defTabSz="457200">
              <a:lnSpc>
                <a:spcPct val="150000"/>
              </a:lnSpc>
              <a:buClrTx/>
              <a:buSzTx/>
              <a:buFont typeface="Arial" panose="020B0604020202090204" pitchFamily="34" charset="0"/>
              <a:buChar char="•"/>
              <a:defRPr/>
            </a:pPr>
            <a:r>
              <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rPr>
              <a:t>The objective of this project is to prevent cardiometabolic risk by analyzing exhaled breath samples using a smart gas analyzer. Cardiometabolic disorders, including hy_x0002_pertension, diabetes, and cardiovascular diseases, are often linked to metabolic dys_x0002_functions that can be detected through biomarkers in exhaled gases. By collecting and analyzing breath samples for CO, CH, and VOCs, this system aims to identify early signs of metabolic imbalances. The project will integrate ML models to pro_x0002_cess the collected data, enabling accurate and predictive health assessments based on breath analysis.</a:t>
            </a:r>
            <a:endPar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endParaRPr>
          </a:p>
          <a:p>
            <a:pPr marL="342900" marR="0" indent="-342900" algn="just" defTabSz="457200">
              <a:lnSpc>
                <a:spcPct val="150000"/>
              </a:lnSpc>
              <a:buClrTx/>
              <a:buSzTx/>
              <a:buFont typeface="Arial" panose="020B0604020202090204" pitchFamily="34" charset="0"/>
              <a:buChar char="•"/>
              <a:defRPr/>
            </a:pPr>
            <a:endPar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endParaRPr>
          </a:p>
          <a:p>
            <a:pPr marL="342900" marR="0" indent="-342900" algn="just" defTabSz="457200">
              <a:lnSpc>
                <a:spcPct val="150000"/>
              </a:lnSpc>
              <a:buClrTx/>
              <a:buSzTx/>
              <a:buFont typeface="Arial" panose="020B0604020202090204" pitchFamily="34" charset="0"/>
              <a:buChar char="•"/>
              <a:defRPr/>
            </a:pPr>
            <a:r>
              <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rPr>
              <a:t>The breath samples will be analyzed using a smart gas analyzer, and the resultswill be processed through advanced ML algorithms. The output will be displayed in software, providing insights into metabolic health trends. By leveraging sensor tech_x0002_nology and predictive analytics, this project aims to enhance early detection of car_x0002_diometabolic risks, promoting timely interventions and improved health outcomes.</a:t>
            </a:r>
            <a:endPar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1266"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US" altLang="en-US" sz="4400" b="1" dirty="0">
                <a:latin typeface="Arial" panose="020B0604020202090204" pitchFamily="34" charset="0"/>
                <a:cs typeface="Arial" panose="020B0604020202090204" pitchFamily="34" charset="0"/>
              </a:rPr>
              <a:t> Literature Review / Existing System</a:t>
            </a:r>
            <a:endParaRPr lang="en-US"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2407FE32-2FE5-4A9C-A35C-0C38B6186485}"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1268"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Box 1"/>
          <p:cNvSpPr txBox="1"/>
          <p:nvPr/>
        </p:nvSpPr>
        <p:spPr>
          <a:xfrm>
            <a:off x="1371600" y="1790700"/>
            <a:ext cx="16002000" cy="460375"/>
          </a:xfrm>
          <a:prstGeom prst="rect">
            <a:avLst/>
          </a:prstGeom>
          <a:noFill/>
        </p:spPr>
        <p:txBody>
          <a:bodyPr>
            <a:spAutoFit/>
          </a:bodyPr>
          <a:lstStyle/>
          <a:p>
            <a:pPr marL="342900" marR="0" indent="-342900" algn="just" defTabSz="457200">
              <a:buClrTx/>
              <a:buSzTx/>
              <a:buFont typeface="Arial" panose="020B0604020202090204" pitchFamily="34" charset="0"/>
              <a:buChar char="•"/>
              <a:defRPr/>
            </a:pPr>
            <a:endParaRPr kumimoji="0" lang="en-IN" sz="2400" b="1" kern="1200" cap="none" spc="0" normalizeH="0" baseline="0" noProof="0" dirty="0">
              <a:latin typeface="Arial" panose="020B0604020202090204" pitchFamily="34" charset="0"/>
              <a:ea typeface="+mn-ea"/>
              <a:cs typeface="Arial" panose="020B0604020202090204" pitchFamily="34" charset="0"/>
            </a:endParaRPr>
          </a:p>
        </p:txBody>
      </p:sp>
      <p:graphicFrame>
        <p:nvGraphicFramePr>
          <p:cNvPr id="9" name="Table 8"/>
          <p:cNvGraphicFramePr/>
          <p:nvPr/>
        </p:nvGraphicFramePr>
        <p:xfrm>
          <a:off x="1223010" y="2209165"/>
          <a:ext cx="15784830" cy="6553835"/>
        </p:xfrm>
        <a:graphic>
          <a:graphicData uri="http://schemas.openxmlformats.org/drawingml/2006/table">
            <a:tbl>
              <a:tblPr/>
              <a:tblGrid>
                <a:gridCol w="2272030"/>
                <a:gridCol w="2889885"/>
                <a:gridCol w="2730500"/>
                <a:gridCol w="2630805"/>
                <a:gridCol w="2630805"/>
                <a:gridCol w="2630805"/>
              </a:tblGrid>
              <a:tr h="546100">
                <a:tc>
                  <a:txBody>
                    <a:bodyPr/>
                    <a:p>
                      <a:r>
                        <a:rPr sz="2000">
                          <a:latin typeface="Times New Roman Regular" panose="02020503050405090304" charset="0"/>
                          <a:cs typeface="Times New Roman Regular" panose="02020503050405090304" charset="0"/>
                        </a:rPr>
                        <a:t>Reference# (Year)</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Problem Domain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Input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Feature Extraction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Classification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Result</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638300">
                <a:tc>
                  <a:txBody>
                    <a:bodyPr/>
                    <a:p>
                      <a:r>
                        <a:rPr sz="2000">
                          <a:latin typeface="Times New Roman Regular" panose="02020503050405090304" charset="0"/>
                          <a:cs typeface="Times New Roman Regular" panose="02020503050405090304" charset="0"/>
                        </a:rPr>
                        <a:t>[1] Rodriguez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Real-time health analytics with AI &amp; cloud computing for cardiometabolic risk tracking</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Exhaled breath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AI-driven analytics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Continuous monitoring system</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Demonstrates feasibility for early detection and continuous monitoring via cloud-AI integration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092835">
                <a:tc>
                  <a:txBody>
                    <a:bodyPr/>
                    <a:p>
                      <a:r>
                        <a:rPr sz="2000">
                          <a:latin typeface="Times New Roman Regular" panose="02020503050405090304" charset="0"/>
                          <a:cs typeface="Times New Roman Regular" panose="02020503050405090304" charset="0"/>
                        </a:rPr>
                        <a:t>[2] Germanese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Low-cost breath analysis for self-monitoring</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Exhaled breath</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Biomarker detection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Breath analysis system</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Shows feasibility of using breath biomarkers to monitor cardiometabolic risks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092200">
                <a:tc>
                  <a:txBody>
                    <a:bodyPr/>
                    <a:p>
                      <a:r>
                        <a:rPr sz="2000">
                          <a:latin typeface="Times New Roman Regular" panose="02020503050405090304" charset="0"/>
                          <a:cs typeface="Times New Roman Regular" panose="02020503050405090304" charset="0"/>
                        </a:rPr>
                        <a:t>[3] Musleh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Predicting cardiometabolic risk in students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Health records of students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ML algorithm training</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Various ML classifiers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Demonstrates early intervention potential with ML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092200">
                <a:tc>
                  <a:txBody>
                    <a:bodyPr/>
                    <a:p>
                      <a:r>
                        <a:rPr sz="2000">
                          <a:latin typeface="Times New Roman Regular" panose="02020503050405090304" charset="0"/>
                          <a:cs typeface="Times New Roman Regular" panose="02020503050405090304" charset="0"/>
                        </a:rPr>
                        <a:t>[4] Patel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Wearable tech in health tracking</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Sensor data from wearables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Biosensing capabilities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Wearable-integrated gas sensors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Real-time capture of metabolic data using gas sensors in wearables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092200">
                <a:tc>
                  <a:txBody>
                    <a:bodyPr/>
                    <a:p>
                      <a:r>
                        <a:rPr sz="2000">
                          <a:latin typeface="Times New Roman Regular" panose="02020503050405090304" charset="0"/>
                          <a:cs typeface="Times New Roman Regular" panose="02020503050405090304" charset="0"/>
                        </a:rPr>
                        <a:t>[5] Singh &amp; Bose</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DL in healthcare risk prediction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Breath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Neural networks (DL)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Deep learning models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Neural networks successfully detect early signs of cardiometabolic issues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graphicFrame>
        <p:nvGraphicFramePr>
          <p:cNvPr id="3" name="Table 2"/>
          <p:cNvGraphicFramePr/>
          <p:nvPr/>
        </p:nvGraphicFramePr>
        <p:xfrm>
          <a:off x="792480" y="1499235"/>
          <a:ext cx="16935450" cy="6789420"/>
        </p:xfrm>
        <a:graphic>
          <a:graphicData uri="http://schemas.openxmlformats.org/drawingml/2006/table">
            <a:tbl>
              <a:tblPr/>
              <a:tblGrid>
                <a:gridCol w="2463165"/>
                <a:gridCol w="3181985"/>
                <a:gridCol w="2443480"/>
                <a:gridCol w="3201670"/>
                <a:gridCol w="2822575"/>
                <a:gridCol w="2822575"/>
              </a:tblGrid>
              <a:tr h="617220">
                <a:tc>
                  <a:txBody>
                    <a:bodyPr/>
                    <a:p>
                      <a:r>
                        <a:rPr sz="2000">
                          <a:latin typeface="Times New Roman Regular" panose="02020503050405090304" charset="0"/>
                          <a:cs typeface="Times New Roman Regular" panose="02020503050405090304" charset="0"/>
                        </a:rPr>
                        <a:t>Reference# (Year)</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Problem Domain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Input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Feature Extraction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Classification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Result</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234440">
                <a:tc>
                  <a:txBody>
                    <a:bodyPr/>
                    <a:p>
                      <a:r>
                        <a:rPr sz="2000">
                          <a:latin typeface="Times New Roman Regular" panose="02020503050405090304" charset="0"/>
                          <a:cs typeface="Times New Roman Regular" panose="02020503050405090304" charset="0"/>
                        </a:rPr>
                        <a:t>[6] Williams &amp; Brown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AI-driven predictive analytics for chronic disease prevention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Breath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AI-based predictive features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Predictive analytics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Supports effectiveness of AI in interpreting gas analyzer outputs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235075">
                <a:tc>
                  <a:txBody>
                    <a:bodyPr/>
                    <a:p>
                      <a:r>
                        <a:rPr sz="2000">
                          <a:latin typeface="Times New Roman Regular" panose="02020503050405090304" charset="0"/>
                          <a:cs typeface="Times New Roman Regular" panose="02020503050405090304" charset="0"/>
                        </a:rPr>
                        <a:t>[7] Nakamura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AI-assisted breath analysis for respiratory diseases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Exhaled breath</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AI-based models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Breath diagnostics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Demonstrates viability of breath diagnostics for metabolic disorder detection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233805">
                <a:tc>
                  <a:txBody>
                    <a:bodyPr/>
                    <a:p>
                      <a:r>
                        <a:rPr sz="2000">
                          <a:latin typeface="Times New Roman Regular" panose="02020503050405090304" charset="0"/>
                          <a:cs typeface="Times New Roman Regular" panose="02020503050405090304" charset="0"/>
                        </a:rPr>
                        <a:t>[8] Wang &amp; Zhou</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Big data analytics for CVD prediction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Sensor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Big data methods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Predictive models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Highlights power of large-scale sensor data for early detection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235075">
                <a:tc>
                  <a:txBody>
                    <a:bodyPr/>
                    <a:p>
                      <a:r>
                        <a:rPr sz="2000">
                          <a:latin typeface="Times New Roman Regular" panose="02020503050405090304" charset="0"/>
                          <a:cs typeface="Times New Roman Regular" panose="02020503050405090304" charset="0"/>
                        </a:rPr>
                        <a:t>[9] Garcia &amp; Thompson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Smart devices for chronic disease prevention</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Continuous sensor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Integrated sensors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Smart health devices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Reinforces gas analyzer relevance in long-term health management</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1233805">
                <a:tc>
                  <a:txBody>
                    <a:bodyPr/>
                    <a:p>
                      <a:r>
                        <a:rPr sz="2000">
                          <a:latin typeface="Times New Roman Regular" panose="02020503050405090304" charset="0"/>
                          <a:cs typeface="Times New Roman Regular" panose="02020503050405090304" charset="0"/>
                        </a:rPr>
                        <a:t>[10] Martinelli et al.</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Modeling using sensor measurements</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Sensor data from breath</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Modeling framework</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Risk assessment framework</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r>
                        <a:rPr sz="2000">
                          <a:latin typeface="Times New Roman Regular" panose="02020503050405090304" charset="0"/>
                          <a:cs typeface="Times New Roman Regular" panose="02020503050405090304" charset="0"/>
                        </a:rPr>
                        <a:t>Validates clinical relevance of breath-based risk data</a:t>
                      </a:r>
                      <a:endParaRPr sz="2000">
                        <a:latin typeface="Times New Roman Regular" panose="02020503050405090304" charset="0"/>
                        <a:cs typeface="Times New Roman Regular" panose="0202050305040509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Date Placeholder 1"/>
          <p:cNvSpPr>
            <a:spLocks noGrp="1"/>
          </p:cNvSpPr>
          <p:nvPr>
            <p:ph type="dt" sz="half" idx="2"/>
          </p:nvPr>
        </p:nvSpPr>
        <p:spPr/>
        <p:txBody>
          <a:bodyPr/>
          <a:p>
            <a:pPr marL="0" marR="0" lvl="0" indent="0" algn="l" defTabSz="457200" rtl="0" eaLnBrk="1" fontAlgn="auto" latinLnBrk="0" hangingPunct="1">
              <a:lnSpc>
                <a:spcPct val="100000"/>
              </a:lnSpc>
              <a:spcBef>
                <a:spcPts val="0"/>
              </a:spcBef>
              <a:spcAft>
                <a:spcPts val="0"/>
              </a:spcAft>
              <a:buClrTx/>
              <a:buSzTx/>
              <a:buFontTx/>
              <a:buNone/>
              <a:defRPr/>
            </a:pPr>
            <a:fld id="{CEF9C2F5-E2B9-4FD0-9B6A-A8344EB9B80B}"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graphicFrame>
        <p:nvGraphicFramePr>
          <p:cNvPr id="3" name="Table 2"/>
          <p:cNvGraphicFramePr/>
          <p:nvPr/>
        </p:nvGraphicFramePr>
        <p:xfrm>
          <a:off x="1245870" y="1791335"/>
          <a:ext cx="15876270" cy="6407785"/>
        </p:xfrm>
        <a:graphic>
          <a:graphicData uri="http://schemas.openxmlformats.org/drawingml/2006/table">
            <a:tbl>
              <a:tblPr/>
              <a:tblGrid>
                <a:gridCol w="2646045"/>
                <a:gridCol w="2646045"/>
                <a:gridCol w="2646045"/>
                <a:gridCol w="2646045"/>
                <a:gridCol w="2646045"/>
                <a:gridCol w="2646045"/>
              </a:tblGrid>
              <a:tr h="582295">
                <a:tc>
                  <a:txBody>
                    <a:bodyPr/>
                    <a:p>
                      <a:r>
                        <a:rPr sz="2000"/>
                        <a:t>Reference# (Year)</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Problem Domain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Input Data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Feature Extraction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Classification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Result</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1165225">
                <a:tc>
                  <a:txBody>
                    <a:bodyPr/>
                    <a:p>
                      <a:r>
                        <a:rPr sz="2000"/>
                        <a:t>[11] Sharma &amp; Verma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Edge computing in real-time healthcare</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Sensor data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Edge computing framework</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Real-time processing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Supports low-latency deployment of smart gas analyzers</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1165225">
                <a:tc>
                  <a:txBody>
                    <a:bodyPr/>
                    <a:p>
                      <a:r>
                        <a:rPr sz="2000"/>
                        <a:t>[12] Gupta &amp; Roy</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IoT-enabled healthcare systems</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IoT-based sensor data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IoT interoperability</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Health system integration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Highlights importance of integrating analyzers with health infra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1164590">
                <a:tc>
                  <a:txBody>
                    <a:bodyPr/>
                    <a:p>
                      <a:r>
                        <a:rPr sz="2000"/>
                        <a:t>[13] Kumar et al.</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Role of sensors in non-invasive monitoring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Real-time sensor data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Sensor signal processing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Continuous monitoring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Reinforces gas sensor effectiveness in early cardiometabolic detection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1165225">
                <a:tc>
                  <a:txBody>
                    <a:bodyPr/>
                    <a:p>
                      <a:r>
                        <a:rPr sz="2000"/>
                        <a:t>[14] Chen &amp; Wu</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Exhaled breath for disease detection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VOCs in breath</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VOC profiling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Disease detection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Underlines reliability of VOC profiling for metabolic diagnosis</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r h="1165225">
                <a:tc>
                  <a:txBody>
                    <a:bodyPr/>
                    <a:p>
                      <a:r>
                        <a:rPr sz="2000"/>
                        <a:t>[15] Li &amp; Wong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5G-enabled wearable monitoring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Wearable sensor data</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Mobile + gas sensor integration</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Remote monitoring system</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c>
                  <a:txBody>
                    <a:bodyPr/>
                    <a:p>
                      <a:r>
                        <a:rPr sz="2000"/>
                        <a:t>Emphasizes synergy of gas analyzers with 5G for health tracking</a:t>
                      </a:r>
                      <a:endParaRPr sz="2000"/>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3314"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US" altLang="en-US" sz="4400" b="1" dirty="0">
                <a:latin typeface="Arial" panose="020B0604020202090204" pitchFamily="34" charset="0"/>
                <a:cs typeface="Arial" panose="020B0604020202090204" pitchFamily="34" charset="0"/>
              </a:rPr>
              <a:t>Proposed System</a:t>
            </a:r>
            <a:endParaRPr lang="en-US"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2407FE32-2FE5-4A9C-A35C-0C38B6186485}"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3316"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2" name="TextBox 1"/>
          <p:cNvSpPr txBox="1"/>
          <p:nvPr/>
        </p:nvSpPr>
        <p:spPr>
          <a:xfrm>
            <a:off x="1371600" y="1790700"/>
            <a:ext cx="16002000" cy="4625975"/>
          </a:xfrm>
          <a:prstGeom prst="rect">
            <a:avLst/>
          </a:prstGeom>
          <a:noFill/>
        </p:spPr>
        <p:txBody>
          <a:bodyPr>
            <a:spAutoFit/>
          </a:bodyPr>
          <a:lstStyle/>
          <a:p>
            <a:pPr marL="342900" marR="0" indent="-342900" algn="just" defTabSz="457200">
              <a:lnSpc>
                <a:spcPct val="150000"/>
              </a:lnSpc>
              <a:spcAft>
                <a:spcPts val="800"/>
              </a:spcAft>
              <a:buClrTx/>
              <a:buSzTx/>
              <a:buFont typeface="Arial" panose="020B0604020202090204" pitchFamily="34" charset="0"/>
              <a:buChar char="•"/>
              <a:defRPr/>
            </a:pPr>
            <a:r>
              <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rPr>
              <a:t>Estimating the potential advantages of the smart gas ana- lyzer for assessing car_x0002_diometabolic problems suggests impor- tant possibilities. Avoiding further blood sample collection to monitor certain metabolic health markers that can be detected by the analyzer’s breath captures biomarker detection in the breath so that it is nottotally invasive. This enables prompt diagnoses and intervention for heart disease, diabetes, obesity, and other risks.</a:t>
            </a:r>
            <a:endPar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endParaRPr>
          </a:p>
          <a:p>
            <a:pPr marL="342900" marR="0" indent="-342900" algn="just" defTabSz="457200">
              <a:lnSpc>
                <a:spcPct val="150000"/>
              </a:lnSpc>
              <a:spcAft>
                <a:spcPts val="800"/>
              </a:spcAft>
              <a:buClrTx/>
              <a:buSzTx/>
              <a:buFont typeface="Arial" panose="020B0604020202090204" pitchFamily="34" charset="0"/>
              <a:buChar char="•"/>
              <a:defRPr/>
            </a:pPr>
            <a:r>
              <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rPr>
              <a:t>In addition, these assessments could be done onsite because of the portability of the system which enhances patient satisfaction and promotes better health. Further_x0002_more, the efficiency and precision of healthcare diagnosis in various facilities will be enhanced as well as eliminating service duplication which is important for managing functional costs within chronic disease control and improving health outcomes</a:t>
            </a:r>
            <a:endParaRPr kumimoji="0" lang="en-US" altLang="en-US" sz="2400" kern="1200" cap="none" spc="0" normalizeH="0" baseline="0" noProof="0" dirty="0">
              <a:latin typeface="Times New Roman" panose="02020503050405090304" pitchFamily="18" charset="0"/>
              <a:ea typeface="+mn-ea"/>
              <a:cs typeface="Times New Roman" panose="0202050305040509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p:sp>
        <p:nvSpPr>
          <p:cNvPr id="14338" name="TextBox 6"/>
          <p:cNvSpPr txBox="1"/>
          <p:nvPr/>
        </p:nvSpPr>
        <p:spPr>
          <a:xfrm>
            <a:off x="1752600" y="342900"/>
            <a:ext cx="12496800" cy="677863"/>
          </a:xfrm>
          <a:prstGeom prst="rect">
            <a:avLst/>
          </a:prstGeom>
          <a:noFill/>
          <a:ln w="9525">
            <a:noFill/>
          </a:ln>
        </p:spPr>
        <p:txBody>
          <a:bodyPr lIns="0" tIns="0" rIns="0" bIns="0">
            <a:spAutoFit/>
          </a:bodyPr>
          <a:p>
            <a:pPr>
              <a:buFont typeface="Arial" panose="020B0604020202090204" pitchFamily="34" charset="0"/>
              <a:buChar char="•"/>
            </a:pPr>
            <a:r>
              <a:rPr lang="en-IN" altLang="en-US" sz="4400" b="1" dirty="0">
                <a:latin typeface="Arial" panose="020B0604020202090204" pitchFamily="34" charset="0"/>
                <a:cs typeface="Arial" panose="020B0604020202090204" pitchFamily="34" charset="0"/>
              </a:rPr>
              <a:t>Methodology / Architecture</a:t>
            </a:r>
            <a:endParaRPr lang="en-IN" altLang="en-US" sz="4400" b="1" dirty="0">
              <a:latin typeface="Arial" panose="020B0604020202090204" pitchFamily="34" charset="0"/>
              <a:ea typeface="Arial" panose="020B0604020202090204" pitchFamily="34" charset="0"/>
            </a:endParaRPr>
          </a:p>
        </p:txBody>
      </p:sp>
      <p:sp>
        <p:nvSpPr>
          <p:cNvPr id="10" name="Date Placeholder 9"/>
          <p:cNvSpPr txBox="1">
            <a:spLocks noGrp="1"/>
          </p:cNvSpPr>
          <p:nvPr>
            <p:ph type="dt" sz="half" idx="2"/>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fld id="{2407FE32-2FE5-4A9C-A35C-0C38B6186485}" type="datetime1">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fld>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sp>
        <p:nvSpPr>
          <p:cNvPr id="14340" name="Slide Number Placeholder 10"/>
          <p:cNvSpPr txBox="1">
            <a:spLocks noGrp="1"/>
          </p:cNvSpPr>
          <p:nvPr>
            <p:ph type="sldNum" sz="quarter" idx="4"/>
          </p:nvPr>
        </p:nvSpPr>
        <p:spPr>
          <a:noFill/>
          <a:ln>
            <a:noFill/>
          </a:ln>
        </p:spPr>
        <p:txBody>
          <a:bodyPr anchor="ctr" anchorCtr="0"/>
          <a:p>
            <a:pPr marL="0" indent="0" algn="r" defTabSz="457200" eaLnBrk="1" hangingPunct="1">
              <a:lnSpc>
                <a:spcPct val="100000"/>
              </a:lnSpc>
              <a:spcBef>
                <a:spcPct val="0"/>
              </a:spcBef>
              <a:buClrTx/>
              <a:buFontTx/>
              <a:buNone/>
            </a:pPr>
            <a:fld id="{9A0DB2DC-4C9A-4742-B13C-FB6460FD3503}" type="slidenum">
              <a:rPr lang="en-US" altLang="en-US" sz="1800" b="1" dirty="0">
                <a:solidFill>
                  <a:schemeClr val="accent1"/>
                </a:solidFill>
              </a:rPr>
            </a:fld>
            <a:endParaRPr lang="en-US" altLang="en-US" sz="1800" b="1" dirty="0">
              <a:solidFill>
                <a:schemeClr val="accent1"/>
              </a:solidFill>
            </a:endParaRPr>
          </a:p>
        </p:txBody>
      </p:sp>
      <p:sp>
        <p:nvSpPr>
          <p:cNvPr id="12" name="Footer Placeholder 11"/>
          <p:cNvSpPr txBox="1">
            <a:spLocks noGrp="1"/>
          </p:cNvSpPr>
          <p:nvPr>
            <p:ph type="ftr" sz="quarter" idx="3"/>
          </p:nvPr>
        </p:nvSpPr>
        <p:spPr>
          <a:noFill/>
        </p:spPr>
        <p:txBody>
          <a:bodyPr lIns="91440" tIns="45720" rIns="91440" bIns="45720" rtlCol="0" anchor="ctr"/>
          <a:lstStyle/>
          <a:p>
            <a:pPr marL="0" marR="0" lvl="0" indent="0" algn="l" defTabSz="457200" rtl="0" eaLnBrk="1" fontAlgn="auto" latinLnBrk="0" hangingPunct="1">
              <a:lnSpc>
                <a:spcPct val="100000"/>
              </a:lnSpc>
              <a:spcBef>
                <a:spcPts val="0"/>
              </a:spcBef>
              <a:spcAft>
                <a:spcPts val="0"/>
              </a:spcAft>
              <a:buClrTx/>
              <a:buSzTx/>
              <a:buFontTx/>
              <a:buNone/>
              <a:defRPr/>
            </a:pPr>
            <a:r>
              <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rPr>
              <a:t>BATCH NO :                 DEPARTMENT OF COMPUTER SCIENCE &amp; ENGINEERING</a:t>
            </a:r>
            <a:endParaRPr kumimoji="0" lang="en-US" sz="1650" b="0" i="0" u="none" strike="noStrike" kern="1200" cap="none" spc="0" normalizeH="0" baseline="0" noProof="0">
              <a:ln>
                <a:noFill/>
              </a:ln>
              <a:solidFill>
                <a:schemeClr val="tx1">
                  <a:lumMod val="50000"/>
                  <a:lumOff val="50000"/>
                </a:schemeClr>
              </a:solidFill>
              <a:effectLst/>
              <a:uLnTx/>
              <a:uFillTx/>
              <a:latin typeface="+mn-lt"/>
              <a:ea typeface="+mn-ea"/>
              <a:cs typeface="+mn-cs"/>
            </a:endParaRPr>
          </a:p>
        </p:txBody>
      </p:sp>
      <p:pic>
        <p:nvPicPr>
          <p:cNvPr id="3" name="Picture 2"/>
          <p:cNvPicPr>
            <a:picLocks noChangeAspect="1"/>
          </p:cNvPicPr>
          <p:nvPr/>
        </p:nvPicPr>
        <p:blipFill>
          <a:blip r:embed="rId1"/>
          <a:stretch>
            <a:fillRect/>
          </a:stretch>
        </p:blipFill>
        <p:spPr>
          <a:xfrm>
            <a:off x="3565525" y="2933700"/>
            <a:ext cx="10404475" cy="4783455"/>
          </a:xfrm>
          <a:prstGeom prst="rect">
            <a:avLst/>
          </a:prstGeom>
        </p:spPr>
      </p:pic>
      <p:sp>
        <p:nvSpPr>
          <p:cNvPr id="4" name="Text Box 3"/>
          <p:cNvSpPr txBox="1"/>
          <p:nvPr/>
        </p:nvSpPr>
        <p:spPr>
          <a:xfrm>
            <a:off x="3565525" y="4044950"/>
            <a:ext cx="6096000" cy="368300"/>
          </a:xfrm>
          <a:prstGeom prst="rect">
            <a:avLst/>
          </a:prstGeom>
          <a:noFill/>
        </p:spPr>
        <p:txBody>
          <a:bodyPr wrap="square" rtlCol="0">
            <a:spAutoFit/>
          </a:bodyPr>
          <a:p>
            <a:endParaRPr lang="en-US"/>
          </a:p>
        </p:txBody>
      </p:sp>
      <p:sp>
        <p:nvSpPr>
          <p:cNvPr id="6" name="Text Box 5"/>
          <p:cNvSpPr txBox="1"/>
          <p:nvPr/>
        </p:nvSpPr>
        <p:spPr>
          <a:xfrm>
            <a:off x="1371600" y="2019300"/>
            <a:ext cx="5812790" cy="876300"/>
          </a:xfrm>
          <a:prstGeom prst="rect">
            <a:avLst/>
          </a:prstGeom>
        </p:spPr>
        <p:txBody>
          <a:bodyPr>
            <a:noAutofit/>
          </a:bodyPr>
          <a:p>
            <a:r>
              <a:rPr sz="3200" b="1">
                <a:solidFill>
                  <a:srgbClr val="000000"/>
                </a:solidFill>
                <a:latin typeface="Times New Roman Bold" panose="02020503050405090304" charset="0"/>
                <a:ea typeface="NimbusRomNo9L-Medi"/>
                <a:cs typeface="Times New Roman Bold" panose="02020503050405090304" charset="0"/>
              </a:rPr>
              <a:t>System Architecture</a:t>
            </a:r>
            <a:endParaRPr sz="3200" b="1">
              <a:solidFill>
                <a:srgbClr val="000000"/>
              </a:solidFill>
              <a:latin typeface="Times New Roman Bold" panose="02020503050405090304" charset="0"/>
              <a:ea typeface="NimbusRomNo9L-Medi"/>
              <a:cs typeface="Times New Roman Bold" panose="02020503050405090304" charset="0"/>
            </a:endParaRPr>
          </a:p>
        </p:txBody>
      </p:sp>
    </p:spTree>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TM03457475[[fn=Frame]]</Template>
  <TotalTime>0</TotalTime>
  <Words>24923</Words>
  <Application>WPS Spreadsheets</Application>
  <PresentationFormat>Custom</PresentationFormat>
  <Paragraphs>754</Paragraphs>
  <Slides>31</Slides>
  <Notes>4</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31</vt:i4>
      </vt:variant>
    </vt:vector>
  </HeadingPairs>
  <TitlesOfParts>
    <vt:vector size="54" baseType="lpstr">
      <vt:lpstr>Arial</vt:lpstr>
      <vt:lpstr>SimSun</vt:lpstr>
      <vt:lpstr>Wingdings</vt:lpstr>
      <vt:lpstr>Corbel</vt:lpstr>
      <vt:lpstr>Wingdings 2</vt:lpstr>
      <vt:lpstr>Calibri</vt:lpstr>
      <vt:lpstr>Times New Roman</vt:lpstr>
      <vt:lpstr>Poppins Bold</vt:lpstr>
      <vt:lpstr>Thonburi</vt:lpstr>
      <vt:lpstr>Open Sans Extra Bold</vt:lpstr>
      <vt:lpstr>Open Sans Extra Bold</vt:lpstr>
      <vt:lpstr>Aptos</vt:lpstr>
      <vt:lpstr>苹方-简</vt:lpstr>
      <vt:lpstr>Times New Roman Regular</vt:lpstr>
      <vt:lpstr>Times New Roman Bold</vt:lpstr>
      <vt:lpstr>NimbusRomNo9L-Medi</vt:lpstr>
      <vt:lpstr>Microsoft YaHei</vt:lpstr>
      <vt:lpstr>汉仪旗黑</vt:lpstr>
      <vt:lpstr>Arial Unicode MS</vt:lpstr>
      <vt:lpstr>汉仪书宋二KW</vt:lpstr>
      <vt:lpstr>Poppins</vt:lpstr>
      <vt:lpstr>宋体-简</vt:lpstr>
      <vt:lpstr>Frame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Professional Modern Technology Pitch Deck Presentation</dc:title>
  <dc:creator>Ashok Vijay</dc:creator>
  <cp:lastModifiedBy>abhirambikki</cp:lastModifiedBy>
  <cp:revision>52</cp:revision>
  <dcterms:created xsi:type="dcterms:W3CDTF">2025-05-28T12:21:04Z</dcterms:created>
  <dcterms:modified xsi:type="dcterms:W3CDTF">2025-05-28T12:21:04Z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FBA1943106F34FF38C7B1BE2034F7C19_13</vt:lpwstr>
  </property>
  <property fmtid="{D5CDD505-2E9C-101B-9397-08002B2CF9AE}" pid="3" name="KSOProductBuildVer">
    <vt:lpwstr>1033-6.11.0.8615</vt:lpwstr>
  </property>
</Properties>
</file>

<file path=docProps/thumbnail.jpeg>
</file>